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1"/>
  </p:sldMasterIdLst>
  <p:notesMasterIdLst>
    <p:notesMasterId r:id="rId75"/>
  </p:notesMasterIdLst>
  <p:sldIdLst>
    <p:sldId id="692" r:id="rId2"/>
    <p:sldId id="694" r:id="rId3"/>
    <p:sldId id="695" r:id="rId4"/>
    <p:sldId id="703" r:id="rId5"/>
    <p:sldId id="723" r:id="rId6"/>
    <p:sldId id="734" r:id="rId7"/>
    <p:sldId id="729" r:id="rId8"/>
    <p:sldId id="733" r:id="rId9"/>
    <p:sldId id="698" r:id="rId10"/>
    <p:sldId id="693" r:id="rId11"/>
    <p:sldId id="720" r:id="rId12"/>
    <p:sldId id="731" r:id="rId13"/>
    <p:sldId id="722" r:id="rId14"/>
    <p:sldId id="730" r:id="rId15"/>
    <p:sldId id="742" r:id="rId16"/>
    <p:sldId id="697" r:id="rId17"/>
    <p:sldId id="721" r:id="rId18"/>
    <p:sldId id="704" r:id="rId19"/>
    <p:sldId id="696" r:id="rId20"/>
    <p:sldId id="719" r:id="rId21"/>
    <p:sldId id="725" r:id="rId22"/>
    <p:sldId id="728" r:id="rId23"/>
    <p:sldId id="724" r:id="rId24"/>
    <p:sldId id="702" r:id="rId25"/>
    <p:sldId id="706" r:id="rId26"/>
    <p:sldId id="707" r:id="rId27"/>
    <p:sldId id="710" r:id="rId28"/>
    <p:sldId id="712" r:id="rId29"/>
    <p:sldId id="726" r:id="rId30"/>
    <p:sldId id="727" r:id="rId31"/>
    <p:sldId id="738" r:id="rId32"/>
    <p:sldId id="739" r:id="rId33"/>
    <p:sldId id="708" r:id="rId34"/>
    <p:sldId id="740" r:id="rId35"/>
    <p:sldId id="744" r:id="rId36"/>
    <p:sldId id="745" r:id="rId37"/>
    <p:sldId id="746" r:id="rId38"/>
    <p:sldId id="737" r:id="rId39"/>
    <p:sldId id="747" r:id="rId40"/>
    <p:sldId id="741" r:id="rId41"/>
    <p:sldId id="735" r:id="rId42"/>
    <p:sldId id="711" r:id="rId43"/>
    <p:sldId id="714" r:id="rId44"/>
    <p:sldId id="732" r:id="rId45"/>
    <p:sldId id="713" r:id="rId46"/>
    <p:sldId id="715" r:id="rId47"/>
    <p:sldId id="718" r:id="rId48"/>
    <p:sldId id="717" r:id="rId49"/>
    <p:sldId id="716" r:id="rId50"/>
    <p:sldId id="666" r:id="rId51"/>
    <p:sldId id="667" r:id="rId52"/>
    <p:sldId id="668" r:id="rId53"/>
    <p:sldId id="669" r:id="rId54"/>
    <p:sldId id="670" r:id="rId55"/>
    <p:sldId id="671" r:id="rId56"/>
    <p:sldId id="672" r:id="rId57"/>
    <p:sldId id="673" r:id="rId58"/>
    <p:sldId id="674" r:id="rId59"/>
    <p:sldId id="675" r:id="rId60"/>
    <p:sldId id="676" r:id="rId61"/>
    <p:sldId id="677" r:id="rId62"/>
    <p:sldId id="678" r:id="rId63"/>
    <p:sldId id="679" r:id="rId64"/>
    <p:sldId id="680" r:id="rId65"/>
    <p:sldId id="681" r:id="rId66"/>
    <p:sldId id="682" r:id="rId67"/>
    <p:sldId id="683" r:id="rId68"/>
    <p:sldId id="684" r:id="rId69"/>
    <p:sldId id="685" r:id="rId70"/>
    <p:sldId id="688" r:id="rId71"/>
    <p:sldId id="689" r:id="rId72"/>
    <p:sldId id="690" r:id="rId73"/>
    <p:sldId id="649" r:id="rId7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C9A7979A-7FE7-4033-AED7-ED67BB1DAB08}">
          <p14:sldIdLst>
            <p14:sldId id="692"/>
            <p14:sldId id="694"/>
            <p14:sldId id="695"/>
            <p14:sldId id="703"/>
            <p14:sldId id="723"/>
            <p14:sldId id="734"/>
            <p14:sldId id="729"/>
            <p14:sldId id="733"/>
            <p14:sldId id="698"/>
            <p14:sldId id="693"/>
            <p14:sldId id="720"/>
            <p14:sldId id="731"/>
            <p14:sldId id="722"/>
            <p14:sldId id="730"/>
            <p14:sldId id="742"/>
            <p14:sldId id="697"/>
            <p14:sldId id="721"/>
            <p14:sldId id="704"/>
            <p14:sldId id="696"/>
            <p14:sldId id="719"/>
            <p14:sldId id="725"/>
            <p14:sldId id="728"/>
            <p14:sldId id="724"/>
            <p14:sldId id="702"/>
            <p14:sldId id="706"/>
            <p14:sldId id="707"/>
            <p14:sldId id="710"/>
            <p14:sldId id="712"/>
            <p14:sldId id="726"/>
            <p14:sldId id="727"/>
            <p14:sldId id="738"/>
            <p14:sldId id="739"/>
            <p14:sldId id="708"/>
            <p14:sldId id="740"/>
            <p14:sldId id="744"/>
            <p14:sldId id="745"/>
            <p14:sldId id="746"/>
            <p14:sldId id="737"/>
            <p14:sldId id="747"/>
            <p14:sldId id="741"/>
            <p14:sldId id="735"/>
            <p14:sldId id="711"/>
            <p14:sldId id="714"/>
            <p14:sldId id="732"/>
            <p14:sldId id="713"/>
            <p14:sldId id="715"/>
            <p14:sldId id="718"/>
            <p14:sldId id="717"/>
            <p14:sldId id="716"/>
          </p14:sldIdLst>
        </p14:section>
        <p14:section name="Template" id="{819F0181-DC2A-4A25-8015-6EFEBBAD7B2F}">
          <p14:sldIdLst>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8"/>
            <p14:sldId id="689"/>
            <p14:sldId id="690"/>
            <p14:sldId id="649"/>
          </p14:sldIdLst>
        </p14:section>
      </p14:sectionLst>
    </p:ext>
    <p:ext uri="{EFAFB233-063F-42B5-8137-9DF3F51BA10A}">
      <p15:sldGuideLst xmlns:p15="http://schemas.microsoft.com/office/powerpoint/2012/main">
        <p15:guide id="1" orient="horz" pos="8112" userDrawn="1">
          <p15:clr>
            <a:srgbClr val="A4A3A4"/>
          </p15:clr>
        </p15:guide>
        <p15:guide id="2" pos="14830" userDrawn="1">
          <p15:clr>
            <a:srgbClr val="A4A3A4"/>
          </p15:clr>
        </p15:guide>
        <p15:guide id="3" pos="526" userDrawn="1">
          <p15:clr>
            <a:srgbClr val="A4A3A4"/>
          </p15:clr>
        </p15:guide>
        <p15:guide id="5" orient="horz" pos="528" userDrawn="1">
          <p15:clr>
            <a:srgbClr val="A4A3A4"/>
          </p15:clr>
        </p15:guide>
        <p15:guide id="41" pos="7678" userDrawn="1">
          <p15:clr>
            <a:srgbClr val="A4A3A4"/>
          </p15:clr>
        </p15:guide>
        <p15:guide id="46" orient="horz" pos="43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6E3"/>
    <a:srgbClr val="282925"/>
    <a:srgbClr val="F7F9FA"/>
    <a:srgbClr val="F6F8FA"/>
    <a:srgbClr val="1E1E1E"/>
    <a:srgbClr val="F5F6F8"/>
    <a:srgbClr val="252526"/>
    <a:srgbClr val="7F7F7F"/>
    <a:srgbClr val="54AEC9"/>
    <a:srgbClr val="06919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30" autoAdjust="0"/>
    <p:restoredTop sz="72749" autoAdjust="0"/>
  </p:normalViewPr>
  <p:slideViewPr>
    <p:cSldViewPr snapToGrid="0" snapToObjects="1">
      <p:cViewPr varScale="1">
        <p:scale>
          <a:sx n="43" d="100"/>
          <a:sy n="43" d="100"/>
        </p:scale>
        <p:origin x="126" y="198"/>
      </p:cViewPr>
      <p:guideLst>
        <p:guide orient="horz" pos="8112"/>
        <p:guide pos="14830"/>
        <p:guide pos="526"/>
        <p:guide orient="horz" pos="528"/>
        <p:guide pos="7678"/>
        <p:guide orient="horz" pos="4344"/>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Regular" charset="0"/>
              </a:defRPr>
            </a:lvl1pPr>
          </a:lstStyle>
          <a:p>
            <a:fld id="{EFC10EE1-B198-C942-8235-326C972CBB30}" type="datetimeFigureOut">
              <a:rPr lang="en-US" smtClean="0"/>
              <a:pPr/>
              <a:t>6/27/2019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Regular"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Regular" charset="0"/>
        <a:ea typeface="+mn-ea"/>
        <a:cs typeface="+mn-cs"/>
      </a:defRPr>
    </a:lvl1pPr>
    <a:lvl2pPr marL="914217" algn="l" defTabSz="914217" rtl="0" eaLnBrk="1" latinLnBrk="0" hangingPunct="1">
      <a:defRPr sz="2400" b="0" i="0" kern="1200">
        <a:solidFill>
          <a:schemeClr val="tx1"/>
        </a:solidFill>
        <a:latin typeface="Lato Regular" charset="0"/>
        <a:ea typeface="+mn-ea"/>
        <a:cs typeface="+mn-cs"/>
      </a:defRPr>
    </a:lvl2pPr>
    <a:lvl3pPr marL="1828434" algn="l" defTabSz="914217" rtl="0" eaLnBrk="1" latinLnBrk="0" hangingPunct="1">
      <a:defRPr sz="2400" b="0" i="0" kern="1200">
        <a:solidFill>
          <a:schemeClr val="tx1"/>
        </a:solidFill>
        <a:latin typeface="Lato Regular" charset="0"/>
        <a:ea typeface="+mn-ea"/>
        <a:cs typeface="+mn-cs"/>
      </a:defRPr>
    </a:lvl3pPr>
    <a:lvl4pPr marL="2742651" algn="l" defTabSz="914217" rtl="0" eaLnBrk="1" latinLnBrk="0" hangingPunct="1">
      <a:defRPr sz="2400" b="0" i="0" kern="1200">
        <a:solidFill>
          <a:schemeClr val="tx1"/>
        </a:solidFill>
        <a:latin typeface="Lato Regular" charset="0"/>
        <a:ea typeface="+mn-ea"/>
        <a:cs typeface="+mn-cs"/>
      </a:defRPr>
    </a:lvl4pPr>
    <a:lvl5pPr marL="3656868" algn="l" defTabSz="914217" rtl="0" eaLnBrk="1" latinLnBrk="0" hangingPunct="1">
      <a:defRPr sz="2400" b="0" i="0" kern="1200">
        <a:solidFill>
          <a:schemeClr val="tx1"/>
        </a:solidFill>
        <a:latin typeface="Lato Regular"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783ccP__No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prisma.io/blog/the-problems-of-schema-first-graphql-development-x1mn4cb0tyl3"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a:t>
            </a:fld>
            <a:endParaRPr lang="en-US"/>
          </a:p>
        </p:txBody>
      </p:sp>
    </p:spTree>
    <p:extLst>
      <p:ext uri="{BB962C8B-B14F-4D97-AF65-F5344CB8AC3E}">
        <p14:creationId xmlns:p14="http://schemas.microsoft.com/office/powerpoint/2010/main" val="264695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Multiple entities connected with each other.</a:t>
            </a:r>
          </a:p>
          <a:p>
            <a:endParaRPr lang="en-US" dirty="0"/>
          </a:p>
          <a:p>
            <a:pPr marL="342900" indent="-342900">
              <a:buFontTx/>
              <a:buChar char="-"/>
            </a:pPr>
            <a:r>
              <a:rPr lang="en-US" dirty="0"/>
              <a:t>Object model</a:t>
            </a:r>
          </a:p>
          <a:p>
            <a:pPr marL="342900" indent="-342900">
              <a:buFontTx/>
              <a:buChar char="-"/>
            </a:pPr>
            <a:r>
              <a:rPr lang="en-US" dirty="0"/>
              <a:t>POCO</a:t>
            </a:r>
          </a:p>
        </p:txBody>
      </p:sp>
      <p:sp>
        <p:nvSpPr>
          <p:cNvPr id="4" name="Slide Number Placeholder 3"/>
          <p:cNvSpPr>
            <a:spLocks noGrp="1"/>
          </p:cNvSpPr>
          <p:nvPr>
            <p:ph type="sldNum" sz="quarter" idx="10"/>
          </p:nvPr>
        </p:nvSpPr>
        <p:spPr/>
        <p:txBody>
          <a:bodyPr/>
          <a:lstStyle/>
          <a:p>
            <a:fld id="{0ED8A9B0-80EF-A34D-B345-E2DEC5501E01}" type="slidenum">
              <a:rPr lang="en-US" smtClean="0"/>
              <a:t>11</a:t>
            </a:fld>
            <a:endParaRPr lang="en-US"/>
          </a:p>
        </p:txBody>
      </p:sp>
    </p:spTree>
    <p:extLst>
      <p:ext uri="{BB962C8B-B14F-4D97-AF65-F5344CB8AC3E}">
        <p14:creationId xmlns:p14="http://schemas.microsoft.com/office/powerpoint/2010/main" val="1092519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Developed internally in 2012</a:t>
            </a:r>
          </a:p>
          <a:p>
            <a:r>
              <a:rPr lang="nl-NL" dirty="0"/>
              <a:t>Publicly released in 2015</a:t>
            </a:r>
          </a:p>
          <a:p>
            <a:r>
              <a:rPr lang="nl-NL"/>
              <a:t>Moved to the GraphQL Foundation in November 2018, which is governed by the Linux Foundation</a:t>
            </a:r>
            <a:endParaRPr lang="nl-NL"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243697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Nick Schrock (Co-founder of GraphQL) on wat problem they have been trying to solve with GraphQL. Full documentary: </a:t>
            </a:r>
            <a:r>
              <a:rPr lang="nl-NL" dirty="0">
                <a:hlinkClick r:id="rId3"/>
              </a:rPr>
              <a:t>https://www.youtube.com/watch?v=783ccP__No8</a:t>
            </a:r>
            <a:endParaRPr lang="nl-NL"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834505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This is the essence of GraphQL: requesting a certain amount of data, and retrieving a JSON document following the same structure</a:t>
            </a:r>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267428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This query returns 14 different objects, times 10.</a:t>
            </a:r>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3361612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b="1" dirty="0"/>
              <a:t>Productivity:</a:t>
            </a:r>
            <a:endParaRPr lang="en-US" b="0" dirty="0"/>
          </a:p>
          <a:p>
            <a:pPr marL="342900" indent="-342900">
              <a:buFontTx/>
              <a:buChar char="-"/>
            </a:pPr>
            <a:r>
              <a:rPr lang="en-US" b="0" dirty="0"/>
              <a:t>Quick prototyping</a:t>
            </a:r>
          </a:p>
          <a:p>
            <a:pPr marL="342900" indent="-342900">
              <a:buFontTx/>
              <a:buChar char="-"/>
            </a:pPr>
            <a:r>
              <a:rPr lang="en-US" b="0" dirty="0"/>
              <a:t>(Super) DRY</a:t>
            </a:r>
          </a:p>
          <a:p>
            <a:pPr marL="1257117" lvl="1" indent="-342900">
              <a:buFontTx/>
              <a:buChar char="-"/>
            </a:pPr>
            <a:r>
              <a:rPr lang="en-US" b="0" dirty="0"/>
              <a:t>No need to write any code more than once</a:t>
            </a:r>
          </a:p>
          <a:p>
            <a:pPr marL="342900" lvl="0" indent="-342900">
              <a:buFontTx/>
              <a:buChar char="-"/>
            </a:pPr>
            <a:endParaRPr lang="en-US" b="0" dirty="0"/>
          </a:p>
          <a:p>
            <a:pPr marL="0" lvl="0" indent="0">
              <a:buFontTx/>
              <a:buNone/>
            </a:pPr>
            <a:r>
              <a:rPr lang="en-US" b="1" dirty="0"/>
              <a:t>Complexity:</a:t>
            </a:r>
          </a:p>
          <a:p>
            <a:pPr marL="342900" lvl="0" indent="-342900">
              <a:buFontTx/>
              <a:buChar char="-"/>
            </a:pPr>
            <a:r>
              <a:rPr lang="en-US" b="0" dirty="0"/>
              <a:t>DRY</a:t>
            </a:r>
          </a:p>
          <a:p>
            <a:pPr marL="342900" lvl="0" indent="-342900">
              <a:buFontTx/>
              <a:buChar char="-"/>
            </a:pPr>
            <a:r>
              <a:rPr lang="en-US" b="0" dirty="0"/>
              <a:t>Graph</a:t>
            </a:r>
          </a:p>
          <a:p>
            <a:pPr marL="342900" lvl="0" indent="-342900">
              <a:buFontTx/>
              <a:buChar char="-"/>
            </a:pPr>
            <a:endParaRPr lang="en-US" b="0" dirty="0"/>
          </a:p>
          <a:p>
            <a:pPr marL="0" lvl="0" indent="0">
              <a:buFontTx/>
              <a:buNone/>
            </a:pPr>
            <a:r>
              <a:rPr lang="en-US" b="1" dirty="0"/>
              <a:t>Maintainability:</a:t>
            </a:r>
          </a:p>
          <a:p>
            <a:pPr marL="342900" lvl="0" indent="-342900">
              <a:buFontTx/>
              <a:buChar char="-"/>
            </a:pPr>
            <a:r>
              <a:rPr lang="en-US" b="0" dirty="0"/>
              <a:t>DRY</a:t>
            </a:r>
          </a:p>
          <a:p>
            <a:pPr marL="0" lvl="0" indent="0">
              <a:buFontTx/>
              <a:buNone/>
            </a:pPr>
            <a:endParaRPr lang="en-US" b="0" dirty="0"/>
          </a:p>
          <a:p>
            <a:pPr marL="0" lvl="0" indent="0">
              <a:buFontTx/>
              <a:buNone/>
            </a:pPr>
            <a:r>
              <a:rPr lang="en-US" b="1" dirty="0"/>
              <a:t>Real business:</a:t>
            </a:r>
            <a:endParaRPr lang="en-US" b="0" dirty="0"/>
          </a:p>
          <a:p>
            <a:pPr marL="342900" lvl="0" indent="-342900">
              <a:buFontTx/>
              <a:buChar char="-"/>
            </a:pPr>
            <a:r>
              <a:rPr lang="en-US" b="0" dirty="0"/>
              <a:t>No need for implementation details</a:t>
            </a:r>
          </a:p>
          <a:p>
            <a:pPr marL="0" lvl="0" indent="0">
              <a:buFontTx/>
              <a:buNone/>
            </a:pPr>
            <a:endParaRPr lang="en-US" b="0" dirty="0"/>
          </a:p>
        </p:txBody>
      </p:sp>
      <p:sp>
        <p:nvSpPr>
          <p:cNvPr id="4" name="Slide Number Placeholder 3"/>
          <p:cNvSpPr>
            <a:spLocks noGrp="1"/>
          </p:cNvSpPr>
          <p:nvPr>
            <p:ph type="sldNum" sz="quarter" idx="10"/>
          </p:nvPr>
        </p:nvSpPr>
        <p:spPr/>
        <p:txBody>
          <a:bodyPr/>
          <a:lstStyle/>
          <a:p>
            <a:fld id="{0ED8A9B0-80EF-A34D-B345-E2DEC5501E01}" type="slidenum">
              <a:rPr lang="en-US" smtClean="0"/>
              <a:t>16</a:t>
            </a:fld>
            <a:endParaRPr lang="en-US"/>
          </a:p>
        </p:txBody>
      </p:sp>
    </p:spTree>
    <p:extLst>
      <p:ext uri="{BB962C8B-B14F-4D97-AF65-F5344CB8AC3E}">
        <p14:creationId xmlns:p14="http://schemas.microsoft.com/office/powerpoint/2010/main" val="765767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0" dirty="0"/>
              <a:t>Tell the file-explorer annecdote</a:t>
            </a:r>
          </a:p>
          <a:p>
            <a:endParaRPr lang="nl-NL" b="0" dirty="0"/>
          </a:p>
          <a:p>
            <a:r>
              <a:rPr lang="nl-NL" b="1" dirty="0"/>
              <a:t>Points;</a:t>
            </a:r>
          </a:p>
          <a:p>
            <a:pPr marL="342900" indent="-342900">
              <a:buFontTx/>
              <a:buChar char="-"/>
            </a:pPr>
            <a:r>
              <a:rPr lang="nl-NL" b="0" dirty="0"/>
              <a:t>Trading a little flexibility for consistency isn’t that crazy</a:t>
            </a:r>
          </a:p>
          <a:p>
            <a:pPr marL="342900" indent="-342900">
              <a:buFontTx/>
              <a:buChar char="-"/>
            </a:pPr>
            <a:endParaRPr lang="nl-NL" b="0"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121521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18</a:t>
            </a:fld>
            <a:endParaRPr lang="en-US"/>
          </a:p>
        </p:txBody>
      </p:sp>
    </p:spTree>
    <p:extLst>
      <p:ext uri="{BB962C8B-B14F-4D97-AF65-F5344CB8AC3E}">
        <p14:creationId xmlns:p14="http://schemas.microsoft.com/office/powerpoint/2010/main" val="3916054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19</a:t>
            </a:fld>
            <a:endParaRPr lang="en-US"/>
          </a:p>
        </p:txBody>
      </p:sp>
    </p:spTree>
    <p:extLst>
      <p:ext uri="{BB962C8B-B14F-4D97-AF65-F5344CB8AC3E}">
        <p14:creationId xmlns:p14="http://schemas.microsoft.com/office/powerpoint/2010/main" val="3802259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a:t>Points:</a:t>
            </a:r>
          </a:p>
          <a:p>
            <a:pPr marL="342900" indent="-342900">
              <a:buFontTx/>
              <a:buChar char="-"/>
            </a:pPr>
            <a:r>
              <a:rPr lang="nl-NL" b="0" dirty="0"/>
              <a:t>Small changes can have lots of unintended errors</a:t>
            </a:r>
          </a:p>
          <a:p>
            <a:pPr marL="342900" indent="-342900">
              <a:buFontTx/>
              <a:buChar char="-"/>
            </a:pPr>
            <a:r>
              <a:rPr lang="nl-NL" b="0" dirty="0"/>
              <a:t>Basic expectation of performance</a:t>
            </a:r>
          </a:p>
          <a:p>
            <a:pPr marL="1257117" lvl="1" indent="-342900">
              <a:buFontTx/>
              <a:buChar char="-"/>
            </a:pPr>
            <a:r>
              <a:rPr lang="nl-NL" b="0" dirty="0"/>
              <a:t>Optimizations can always be added later on.</a:t>
            </a:r>
          </a:p>
          <a:p>
            <a:pPr marL="1257117" lvl="1" indent="-342900">
              <a:buFontTx/>
              <a:buChar char="-"/>
            </a:pPr>
            <a:r>
              <a:rPr lang="nl-NL" b="0" dirty="0"/>
              <a:t>Generic code brings development speed</a:t>
            </a:r>
          </a:p>
          <a:p>
            <a:pPr marL="1257117" lvl="1" indent="-342900">
              <a:buFontTx/>
              <a:buChar char="-"/>
            </a:pPr>
            <a:r>
              <a:rPr lang="nl-NL" b="0" dirty="0"/>
              <a:t>Generic code brings simplicity</a:t>
            </a:r>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512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a:t>
            </a:fld>
            <a:endParaRPr lang="en-US"/>
          </a:p>
        </p:txBody>
      </p:sp>
    </p:spTree>
    <p:extLst>
      <p:ext uri="{BB962C8B-B14F-4D97-AF65-F5344CB8AC3E}">
        <p14:creationId xmlns:p14="http://schemas.microsoft.com/office/powerpoint/2010/main" val="673153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Which of these three does not belong?</a:t>
            </a:r>
          </a:p>
          <a:p>
            <a:endParaRPr lang="nl-NL" dirty="0"/>
          </a:p>
          <a:p>
            <a:r>
              <a:rPr lang="nl-NL" dirty="0"/>
              <a:t>While on this topic, let’s discuss some changes:</a:t>
            </a:r>
          </a:p>
          <a:p>
            <a:endParaRPr lang="nl-NL" dirty="0"/>
          </a:p>
          <a:p>
            <a:r>
              <a:rPr lang="nl-NL" b="1" dirty="0"/>
              <a:t>REST:</a:t>
            </a:r>
          </a:p>
          <a:p>
            <a:pPr marL="342900" indent="-342900">
              <a:buFontTx/>
              <a:buChar char="-"/>
            </a:pPr>
            <a:r>
              <a:rPr lang="nl-NL" b="0" dirty="0"/>
              <a:t>Do everything and anything you want</a:t>
            </a:r>
          </a:p>
          <a:p>
            <a:pPr marL="342900" indent="-342900">
              <a:buFontTx/>
              <a:buChar char="-"/>
            </a:pPr>
            <a:r>
              <a:rPr lang="nl-NL" b="0" dirty="0"/>
              <a:t>Based around CRUD (coming from a database perspective, 1984)</a:t>
            </a:r>
          </a:p>
          <a:p>
            <a:pPr marL="342900" indent="-342900">
              <a:buFontTx/>
              <a:buChar char="-"/>
            </a:pPr>
            <a:endParaRPr lang="nl-NL" b="0" dirty="0"/>
          </a:p>
          <a:p>
            <a:pPr marL="0" indent="0">
              <a:buFontTx/>
              <a:buNone/>
            </a:pPr>
            <a:r>
              <a:rPr lang="nl-NL" b="1" dirty="0"/>
              <a:t>ODATA:</a:t>
            </a:r>
          </a:p>
          <a:p>
            <a:pPr marL="342900" indent="-342900">
              <a:buFontTx/>
              <a:buChar char="-"/>
            </a:pPr>
            <a:r>
              <a:rPr lang="nl-NL" b="0" dirty="0"/>
              <a:t>REST, but more structured</a:t>
            </a:r>
          </a:p>
          <a:p>
            <a:pPr marL="342900" indent="-342900">
              <a:buFontTx/>
              <a:buChar char="-"/>
            </a:pPr>
            <a:r>
              <a:rPr lang="nl-NL" b="0" dirty="0"/>
              <a:t>“The best way to REST”</a:t>
            </a:r>
          </a:p>
          <a:p>
            <a:pPr marL="342900" indent="-342900">
              <a:buFontTx/>
              <a:buChar char="-"/>
            </a:pPr>
            <a:r>
              <a:rPr lang="nl-NL" b="0" dirty="0"/>
              <a:t>Focus on standardizing query operators</a:t>
            </a:r>
          </a:p>
          <a:p>
            <a:pPr marL="342900" indent="-342900">
              <a:buFontTx/>
              <a:buChar char="-"/>
            </a:pPr>
            <a:r>
              <a:rPr lang="nl-NL" b="0" dirty="0"/>
              <a:t>Small preparation for a graph because of resource links. URI’s to related resources.</a:t>
            </a:r>
          </a:p>
          <a:p>
            <a:pPr marL="342900" indent="-342900">
              <a:buFontTx/>
              <a:buChar char="-"/>
            </a:pPr>
            <a:endParaRPr lang="nl-NL" b="0" dirty="0"/>
          </a:p>
          <a:p>
            <a:pPr marL="0" indent="0">
              <a:buFontTx/>
              <a:buNone/>
            </a:pPr>
            <a:r>
              <a:rPr lang="nl-NL" b="1" dirty="0"/>
              <a:t>GraphQL:</a:t>
            </a:r>
          </a:p>
          <a:p>
            <a:pPr marL="342900" indent="-342900">
              <a:buFontTx/>
              <a:buChar char="-"/>
            </a:pPr>
            <a:r>
              <a:rPr lang="nl-NL" b="0" dirty="0"/>
              <a:t>Focus on a graph model (related entities are the most important aspect)</a:t>
            </a:r>
          </a:p>
          <a:p>
            <a:pPr marL="342900" indent="-342900">
              <a:buFontTx/>
              <a:buChar char="-"/>
            </a:pPr>
            <a:r>
              <a:rPr lang="nl-NL" b="0" dirty="0"/>
              <a:t>Includes a separate query language</a:t>
            </a:r>
          </a:p>
          <a:p>
            <a:pPr marL="342900" indent="-342900">
              <a:buFontTx/>
              <a:buChar char="-"/>
            </a:pPr>
            <a:r>
              <a:rPr lang="nl-NL" b="0" dirty="0"/>
              <a:t>Dynamic responses!!</a:t>
            </a:r>
          </a:p>
          <a:p>
            <a:pPr marL="342900" indent="-342900">
              <a:buFontTx/>
              <a:buChar char="-"/>
            </a:pPr>
            <a:endParaRPr lang="nl-NL" b="0" dirty="0"/>
          </a:p>
          <a:p>
            <a:pPr marL="0" indent="0">
              <a:buFontTx/>
              <a:buNone/>
            </a:pPr>
            <a:r>
              <a:rPr lang="nl-NL" b="0" dirty="0"/>
              <a:t>Most, if not all of the functionality from GraphQL can be implemented using REST, but at great cost, without the standardization.</a:t>
            </a:r>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3713506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a:t>Points:</a:t>
            </a:r>
            <a:endParaRPr lang="nl-NL" b="0" dirty="0"/>
          </a:p>
          <a:p>
            <a:pPr marL="342900" indent="-342900">
              <a:buFontTx/>
              <a:buChar char="-"/>
            </a:pPr>
            <a:r>
              <a:rPr lang="nl-NL" b="0" dirty="0"/>
              <a:t>No paid support</a:t>
            </a:r>
          </a:p>
          <a:p>
            <a:pPr marL="342900" indent="-342900">
              <a:buFontTx/>
              <a:buChar char="-"/>
            </a:pPr>
            <a:r>
              <a:rPr lang="nl-NL" b="0" dirty="0"/>
              <a:t>You’re on your own with errors</a:t>
            </a:r>
            <a:endParaRPr lang="nl-NL" b="1"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2572794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25</a:t>
            </a:fld>
            <a:endParaRPr lang="en-US"/>
          </a:p>
        </p:txBody>
      </p:sp>
    </p:spTree>
    <p:extLst>
      <p:ext uri="{BB962C8B-B14F-4D97-AF65-F5344CB8AC3E}">
        <p14:creationId xmlns:p14="http://schemas.microsoft.com/office/powerpoint/2010/main" val="3552592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26</a:t>
            </a:fld>
            <a:endParaRPr lang="en-US"/>
          </a:p>
        </p:txBody>
      </p:sp>
    </p:spTree>
    <p:extLst>
      <p:ext uri="{BB962C8B-B14F-4D97-AF65-F5344CB8AC3E}">
        <p14:creationId xmlns:p14="http://schemas.microsoft.com/office/powerpoint/2010/main" val="1948735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27</a:t>
            </a:fld>
            <a:endParaRPr lang="en-US"/>
          </a:p>
        </p:txBody>
      </p:sp>
    </p:spTree>
    <p:extLst>
      <p:ext uri="{BB962C8B-B14F-4D97-AF65-F5344CB8AC3E}">
        <p14:creationId xmlns:p14="http://schemas.microsoft.com/office/powerpoint/2010/main" val="2952265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28</a:t>
            </a:fld>
            <a:endParaRPr lang="en-US"/>
          </a:p>
        </p:txBody>
      </p:sp>
    </p:spTree>
    <p:extLst>
      <p:ext uri="{BB962C8B-B14F-4D97-AF65-F5344CB8AC3E}">
        <p14:creationId xmlns:p14="http://schemas.microsoft.com/office/powerpoint/2010/main" val="3923025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Source of the image: </a:t>
            </a:r>
            <a:r>
              <a:rPr lang="en-GB" sz="2400" b="0" i="0" kern="1200" dirty="0">
                <a:solidFill>
                  <a:schemeClr val="tx1"/>
                </a:solidFill>
                <a:effectLst/>
                <a:latin typeface="Lato Regular" charset="0"/>
                <a:ea typeface="+mn-ea"/>
                <a:cs typeface="+mn-cs"/>
                <a:hlinkClick r:id="rId3"/>
              </a:rPr>
              <a:t>https://www.prisma.io/blog/the-problems-of-schema-first-graphql-development-x1mn4cb0tyl3</a:t>
            </a:r>
            <a:endParaRPr lang="en-GB" sz="2400" b="0" i="0" kern="1200" dirty="0">
              <a:solidFill>
                <a:schemeClr val="tx1"/>
              </a:solidFill>
              <a:effectLst/>
              <a:latin typeface="Lato Regular" charset="0"/>
              <a:ea typeface="+mn-ea"/>
              <a:cs typeface="+mn-cs"/>
            </a:endParaRPr>
          </a:p>
          <a:p>
            <a:endParaRPr lang="en-GB" sz="2400" b="0" i="0" kern="1200" dirty="0">
              <a:solidFill>
                <a:schemeClr val="tx1"/>
              </a:solidFill>
              <a:effectLst/>
              <a:latin typeface="Lato Regular" charset="0"/>
              <a:ea typeface="+mn-ea"/>
              <a:cs typeface="+mn-cs"/>
            </a:endParaRPr>
          </a:p>
          <a:p>
            <a:r>
              <a:rPr lang="en-GB" sz="2400" b="1" i="0" kern="1200" dirty="0">
                <a:solidFill>
                  <a:schemeClr val="tx1"/>
                </a:solidFill>
                <a:effectLst/>
                <a:latin typeface="Lato Regular" charset="0"/>
                <a:ea typeface="+mn-ea"/>
                <a:cs typeface="+mn-cs"/>
              </a:rPr>
              <a:t>Points:</a:t>
            </a:r>
          </a:p>
          <a:p>
            <a:pPr marL="342900" indent="-342900">
              <a:buFontTx/>
              <a:buChar char="-"/>
            </a:pPr>
            <a:r>
              <a:rPr lang="nl-NL" sz="2400" b="0" i="0" kern="1200" dirty="0">
                <a:solidFill>
                  <a:schemeClr val="tx1"/>
                </a:solidFill>
                <a:effectLst/>
                <a:latin typeface="Lato Regular" charset="0"/>
                <a:ea typeface="+mn-ea"/>
                <a:cs typeface="+mn-cs"/>
              </a:rPr>
              <a:t>graphql-js: reference implementation from Facebook</a:t>
            </a:r>
          </a:p>
          <a:p>
            <a:pPr marL="342900" indent="-342900">
              <a:buFontTx/>
              <a:buChar char="-"/>
            </a:pPr>
            <a:r>
              <a:rPr lang="en-GB" sz="2400" b="0" i="0" kern="1200" dirty="0">
                <a:solidFill>
                  <a:schemeClr val="tx1"/>
                </a:solidFill>
                <a:effectLst/>
                <a:latin typeface="Lato Regular" charset="0"/>
                <a:ea typeface="+mn-ea"/>
                <a:cs typeface="+mn-cs"/>
              </a:rPr>
              <a:t>Schema first: focus on the API structure (positive)</a:t>
            </a:r>
          </a:p>
        </p:txBody>
      </p:sp>
      <p:sp>
        <p:nvSpPr>
          <p:cNvPr id="4" name="Slide Number Placeholder 3"/>
          <p:cNvSpPr>
            <a:spLocks noGrp="1"/>
          </p:cNvSpPr>
          <p:nvPr>
            <p:ph type="sldNum" sz="quarter" idx="5"/>
          </p:nvPr>
        </p:nvSpPr>
        <p:spPr/>
        <p:txBody>
          <a:bodyPr/>
          <a:lstStyle/>
          <a:p>
            <a:fld id="{006BE02D-20C0-F840-AFAC-BEA99C74FDC2}" type="slidenum">
              <a:rPr lang="en-US" smtClean="0"/>
              <a:pPr/>
              <a:t>30</a:t>
            </a:fld>
            <a:endParaRPr lang="en-US" dirty="0"/>
          </a:p>
        </p:txBody>
      </p:sp>
    </p:spTree>
    <p:extLst>
      <p:ext uri="{BB962C8B-B14F-4D97-AF65-F5344CB8AC3E}">
        <p14:creationId xmlns:p14="http://schemas.microsoft.com/office/powerpoint/2010/main" val="2782138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b="1" dirty="0"/>
              <a:t>Points:</a:t>
            </a:r>
            <a:endParaRPr lang="en-US" b="0" dirty="0"/>
          </a:p>
        </p:txBody>
      </p:sp>
      <p:sp>
        <p:nvSpPr>
          <p:cNvPr id="4" name="Slide Number Placeholder 3"/>
          <p:cNvSpPr>
            <a:spLocks noGrp="1"/>
          </p:cNvSpPr>
          <p:nvPr>
            <p:ph type="sldNum" sz="quarter" idx="10"/>
          </p:nvPr>
        </p:nvSpPr>
        <p:spPr/>
        <p:txBody>
          <a:bodyPr/>
          <a:lstStyle/>
          <a:p>
            <a:fld id="{0ED8A9B0-80EF-A34D-B345-E2DEC5501E01}" type="slidenum">
              <a:rPr lang="en-US" smtClean="0"/>
              <a:t>31</a:t>
            </a:fld>
            <a:endParaRPr lang="en-US"/>
          </a:p>
        </p:txBody>
      </p:sp>
    </p:spTree>
    <p:extLst>
      <p:ext uri="{BB962C8B-B14F-4D97-AF65-F5344CB8AC3E}">
        <p14:creationId xmlns:p14="http://schemas.microsoft.com/office/powerpoint/2010/main" val="1050194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32</a:t>
            </a:fld>
            <a:endParaRPr lang="en-US"/>
          </a:p>
        </p:txBody>
      </p:sp>
    </p:spTree>
    <p:extLst>
      <p:ext uri="{BB962C8B-B14F-4D97-AF65-F5344CB8AC3E}">
        <p14:creationId xmlns:p14="http://schemas.microsoft.com/office/powerpoint/2010/main" val="3367836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33</a:t>
            </a:fld>
            <a:endParaRPr lang="en-US"/>
          </a:p>
        </p:txBody>
      </p:sp>
    </p:spTree>
    <p:extLst>
      <p:ext uri="{BB962C8B-B14F-4D97-AF65-F5344CB8AC3E}">
        <p14:creationId xmlns:p14="http://schemas.microsoft.com/office/powerpoint/2010/main" val="1157842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This is where it initially originated</a:t>
            </a:r>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2888428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b="1" dirty="0"/>
              <a:t>Points:</a:t>
            </a:r>
          </a:p>
          <a:p>
            <a:r>
              <a:rPr lang="en-US" b="0" dirty="0"/>
              <a:t>- This schema represents the same one as shown in the </a:t>
            </a:r>
            <a:r>
              <a:rPr lang="en-US" b="0" dirty="0" err="1"/>
              <a:t>graphql-js</a:t>
            </a:r>
            <a:r>
              <a:rPr lang="en-US" b="0" dirty="0"/>
              <a:t> example</a:t>
            </a:r>
          </a:p>
        </p:txBody>
      </p:sp>
      <p:sp>
        <p:nvSpPr>
          <p:cNvPr id="4" name="Slide Number Placeholder 3"/>
          <p:cNvSpPr>
            <a:spLocks noGrp="1"/>
          </p:cNvSpPr>
          <p:nvPr>
            <p:ph type="sldNum" sz="quarter" idx="10"/>
          </p:nvPr>
        </p:nvSpPr>
        <p:spPr/>
        <p:txBody>
          <a:bodyPr/>
          <a:lstStyle/>
          <a:p>
            <a:fld id="{0ED8A9B0-80EF-A34D-B345-E2DEC5501E01}" type="slidenum">
              <a:rPr lang="en-US" smtClean="0"/>
              <a:t>35</a:t>
            </a:fld>
            <a:endParaRPr lang="en-US"/>
          </a:p>
        </p:txBody>
      </p:sp>
    </p:spTree>
    <p:extLst>
      <p:ext uri="{BB962C8B-B14F-4D97-AF65-F5344CB8AC3E}">
        <p14:creationId xmlns:p14="http://schemas.microsoft.com/office/powerpoint/2010/main" val="802955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b="1" dirty="0"/>
              <a:t>Points:</a:t>
            </a:r>
          </a:p>
          <a:p>
            <a:pPr marL="342900" indent="-342900">
              <a:buFontTx/>
              <a:buChar char="-"/>
            </a:pPr>
            <a:r>
              <a:rPr lang="en-US" b="0" dirty="0"/>
              <a:t>Be aware that the documentation uses some strange mix between the schema first approach and code first approach where stuff (like resolvers) are being put in the field definition.</a:t>
            </a:r>
          </a:p>
          <a:p>
            <a:pPr marL="342900" indent="-342900">
              <a:buFontTx/>
              <a:buChar char="-"/>
            </a:pPr>
            <a:r>
              <a:rPr lang="en-US" b="0" dirty="0"/>
              <a:t>A fluent API exists, for LINQ junkies like me.</a:t>
            </a:r>
          </a:p>
          <a:p>
            <a:pPr marL="342900" indent="-342900">
              <a:buFontTx/>
              <a:buChar char="-"/>
            </a:pPr>
            <a:r>
              <a:rPr lang="en-US" b="0" dirty="0"/>
              <a:t>What is shown here looks a lot like what was being used with </a:t>
            </a:r>
            <a:r>
              <a:rPr lang="en-US" b="0" dirty="0" err="1"/>
              <a:t>graphql-js</a:t>
            </a:r>
            <a:r>
              <a:rPr lang="en-US" b="0" dirty="0"/>
              <a:t>.</a:t>
            </a:r>
          </a:p>
        </p:txBody>
      </p:sp>
      <p:sp>
        <p:nvSpPr>
          <p:cNvPr id="4" name="Slide Number Placeholder 3"/>
          <p:cNvSpPr>
            <a:spLocks noGrp="1"/>
          </p:cNvSpPr>
          <p:nvPr>
            <p:ph type="sldNum" sz="quarter" idx="10"/>
          </p:nvPr>
        </p:nvSpPr>
        <p:spPr/>
        <p:txBody>
          <a:bodyPr/>
          <a:lstStyle/>
          <a:p>
            <a:fld id="{0ED8A9B0-80EF-A34D-B345-E2DEC5501E01}" type="slidenum">
              <a:rPr lang="en-US" smtClean="0"/>
              <a:t>36</a:t>
            </a:fld>
            <a:endParaRPr lang="en-US"/>
          </a:p>
        </p:txBody>
      </p:sp>
    </p:spTree>
    <p:extLst>
      <p:ext uri="{BB962C8B-B14F-4D97-AF65-F5344CB8AC3E}">
        <p14:creationId xmlns:p14="http://schemas.microsoft.com/office/powerpoint/2010/main" val="63202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b="1" dirty="0"/>
              <a:t>Points:</a:t>
            </a:r>
          </a:p>
          <a:p>
            <a:pPr marL="342900" indent="-342900">
              <a:buFontTx/>
              <a:buChar char="-"/>
            </a:pPr>
            <a:r>
              <a:rPr lang="en-US" b="0" dirty="0"/>
              <a:t>Graph types form an abstraction over the data models, when available</a:t>
            </a:r>
          </a:p>
          <a:p>
            <a:pPr marL="342900" indent="-342900">
              <a:buFontTx/>
              <a:buChar char="-"/>
            </a:pPr>
            <a:r>
              <a:rPr lang="en-US" b="0" dirty="0"/>
              <a:t>Data models can pull data from any data source.</a:t>
            </a:r>
          </a:p>
          <a:p>
            <a:pPr marL="1257117" lvl="1" indent="-342900">
              <a:buFontTx/>
              <a:buChar char="-"/>
            </a:pPr>
            <a:r>
              <a:rPr lang="en-US" b="0" dirty="0"/>
              <a:t>Be it Reddit, SQL, or </a:t>
            </a:r>
            <a:r>
              <a:rPr lang="en-US" b="0" dirty="0" err="1"/>
              <a:t>ElasticSearch</a:t>
            </a:r>
            <a:endParaRPr lang="en-US" b="0" dirty="0"/>
          </a:p>
          <a:p>
            <a:pPr marL="342900" lvl="0" indent="-342900">
              <a:buFontTx/>
              <a:buChar char="-"/>
            </a:pPr>
            <a:r>
              <a:rPr lang="en-US" b="0" dirty="0"/>
              <a:t>Graph types replace the “</a:t>
            </a:r>
            <a:r>
              <a:rPr lang="en-US" b="0" dirty="0" err="1"/>
              <a:t>ViewModels</a:t>
            </a:r>
            <a:r>
              <a:rPr lang="en-US" b="0" dirty="0"/>
              <a:t>” which were used back in the days.</a:t>
            </a:r>
          </a:p>
          <a:p>
            <a:pPr marL="342900" lvl="0" indent="-342900">
              <a:buFontTx/>
              <a:buChar char="-"/>
            </a:pPr>
            <a:r>
              <a:rPr lang="en-US" b="0" dirty="0"/>
              <a:t>SDL </a:t>
            </a:r>
            <a:r>
              <a:rPr lang="en-US" b="0" dirty="0" err="1"/>
              <a:t>etc</a:t>
            </a:r>
            <a:r>
              <a:rPr lang="en-US" b="0" dirty="0"/>
              <a:t> is abstracted away by the </a:t>
            </a:r>
            <a:r>
              <a:rPr lang="en-US" b="0" dirty="0" err="1"/>
              <a:t>graphql</a:t>
            </a:r>
            <a:r>
              <a:rPr lang="en-US" b="0" dirty="0"/>
              <a:t>-dotnet lib</a:t>
            </a:r>
          </a:p>
        </p:txBody>
      </p:sp>
      <p:sp>
        <p:nvSpPr>
          <p:cNvPr id="4" name="Slide Number Placeholder 3"/>
          <p:cNvSpPr>
            <a:spLocks noGrp="1"/>
          </p:cNvSpPr>
          <p:nvPr>
            <p:ph type="sldNum" sz="quarter" idx="10"/>
          </p:nvPr>
        </p:nvSpPr>
        <p:spPr/>
        <p:txBody>
          <a:bodyPr/>
          <a:lstStyle/>
          <a:p>
            <a:fld id="{0ED8A9B0-80EF-A34D-B345-E2DEC5501E01}" type="slidenum">
              <a:rPr lang="en-US" smtClean="0"/>
              <a:t>37</a:t>
            </a:fld>
            <a:endParaRPr lang="en-US"/>
          </a:p>
        </p:txBody>
      </p:sp>
    </p:spTree>
    <p:extLst>
      <p:ext uri="{BB962C8B-B14F-4D97-AF65-F5344CB8AC3E}">
        <p14:creationId xmlns:p14="http://schemas.microsoft.com/office/powerpoint/2010/main" val="3369194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38</a:t>
            </a:fld>
            <a:endParaRPr lang="en-US"/>
          </a:p>
        </p:txBody>
      </p:sp>
    </p:spTree>
    <p:extLst>
      <p:ext uri="{BB962C8B-B14F-4D97-AF65-F5344CB8AC3E}">
        <p14:creationId xmlns:p14="http://schemas.microsoft.com/office/powerpoint/2010/main" val="1743239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39</a:t>
            </a:fld>
            <a:endParaRPr lang="en-US"/>
          </a:p>
        </p:txBody>
      </p:sp>
    </p:spTree>
    <p:extLst>
      <p:ext uri="{BB962C8B-B14F-4D97-AF65-F5344CB8AC3E}">
        <p14:creationId xmlns:p14="http://schemas.microsoft.com/office/powerpoint/2010/main" val="3910803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40</a:t>
            </a:fld>
            <a:endParaRPr lang="en-US"/>
          </a:p>
        </p:txBody>
      </p:sp>
    </p:spTree>
    <p:extLst>
      <p:ext uri="{BB962C8B-B14F-4D97-AF65-F5344CB8AC3E}">
        <p14:creationId xmlns:p14="http://schemas.microsoft.com/office/powerpoint/2010/main" val="1797992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41</a:t>
            </a:fld>
            <a:endParaRPr lang="en-US"/>
          </a:p>
        </p:txBody>
      </p:sp>
    </p:spTree>
    <p:extLst>
      <p:ext uri="{BB962C8B-B14F-4D97-AF65-F5344CB8AC3E}">
        <p14:creationId xmlns:p14="http://schemas.microsoft.com/office/powerpoint/2010/main" val="622396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42</a:t>
            </a:fld>
            <a:endParaRPr lang="en-US"/>
          </a:p>
        </p:txBody>
      </p:sp>
    </p:spTree>
    <p:extLst>
      <p:ext uri="{BB962C8B-B14F-4D97-AF65-F5344CB8AC3E}">
        <p14:creationId xmlns:p14="http://schemas.microsoft.com/office/powerpoint/2010/main" val="1497671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43</a:t>
            </a:fld>
            <a:endParaRPr lang="en-US"/>
          </a:p>
        </p:txBody>
      </p:sp>
    </p:spTree>
    <p:extLst>
      <p:ext uri="{BB962C8B-B14F-4D97-AF65-F5344CB8AC3E}">
        <p14:creationId xmlns:p14="http://schemas.microsoft.com/office/powerpoint/2010/main" val="3940830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This is what my most complex query looks like after that.</a:t>
            </a:r>
          </a:p>
        </p:txBody>
      </p:sp>
      <p:sp>
        <p:nvSpPr>
          <p:cNvPr id="4" name="Slide Number Placeholder 3"/>
          <p:cNvSpPr>
            <a:spLocks noGrp="1"/>
          </p:cNvSpPr>
          <p:nvPr>
            <p:ph type="sldNum" sz="quarter" idx="5"/>
          </p:nvPr>
        </p:nvSpPr>
        <p:spPr/>
        <p:txBody>
          <a:bodyPr/>
          <a:lstStyle/>
          <a:p>
            <a:fld id="{006BE02D-20C0-F840-AFAC-BEA99C74FDC2}" type="slidenum">
              <a:rPr lang="en-US" smtClean="0"/>
              <a:pPr/>
              <a:t>44</a:t>
            </a:fld>
            <a:endParaRPr lang="en-US" dirty="0"/>
          </a:p>
        </p:txBody>
      </p:sp>
    </p:spTree>
    <p:extLst>
      <p:ext uri="{BB962C8B-B14F-4D97-AF65-F5344CB8AC3E}">
        <p14:creationId xmlns:p14="http://schemas.microsoft.com/office/powerpoint/2010/main" val="976418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3006453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a:t>Points:</a:t>
            </a:r>
          </a:p>
          <a:p>
            <a:pPr marL="342900" indent="-342900">
              <a:buFontTx/>
              <a:buChar char="-"/>
            </a:pPr>
            <a:r>
              <a:rPr lang="nl-NL" b="0" dirty="0"/>
              <a:t>It brings predictability</a:t>
            </a:r>
          </a:p>
          <a:p>
            <a:pPr marL="1257117" lvl="1" indent="-342900">
              <a:buFontTx/>
              <a:buChar char="-"/>
            </a:pPr>
            <a:r>
              <a:rPr lang="nl-NL" b="0" dirty="0"/>
              <a:t>Easy to find objects</a:t>
            </a:r>
          </a:p>
          <a:p>
            <a:pPr marL="342900" lvl="0" indent="-342900">
              <a:buFontTx/>
              <a:buChar char="-"/>
            </a:pPr>
            <a:r>
              <a:rPr lang="nl-NL" b="0" dirty="0"/>
              <a:t>Query grouping does not work for subscriptions</a:t>
            </a:r>
          </a:p>
        </p:txBody>
      </p:sp>
      <p:sp>
        <p:nvSpPr>
          <p:cNvPr id="4" name="Slide Number Placeholder 3"/>
          <p:cNvSpPr>
            <a:spLocks noGrp="1"/>
          </p:cNvSpPr>
          <p:nvPr>
            <p:ph type="sldNum" sz="quarter" idx="5"/>
          </p:nvPr>
        </p:nvSpPr>
        <p:spPr/>
        <p:txBody>
          <a:bodyPr/>
          <a:lstStyle/>
          <a:p>
            <a:fld id="{006BE02D-20C0-F840-AFAC-BEA99C74FDC2}" type="slidenum">
              <a:rPr lang="en-US" smtClean="0"/>
              <a:pPr/>
              <a:t>45</a:t>
            </a:fld>
            <a:endParaRPr lang="en-US" dirty="0"/>
          </a:p>
        </p:txBody>
      </p:sp>
    </p:spTree>
    <p:extLst>
      <p:ext uri="{BB962C8B-B14F-4D97-AF65-F5344CB8AC3E}">
        <p14:creationId xmlns:p14="http://schemas.microsoft.com/office/powerpoint/2010/main" val="1075783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err="1"/>
              <a:t>GraphQL</a:t>
            </a:r>
            <a:r>
              <a:rPr lang="en-US" dirty="0"/>
              <a:t> can be an abstraction over your technical domain. A front end does not need to know about the way data is stored on the back-end or any other implementation details.</a:t>
            </a:r>
          </a:p>
          <a:p>
            <a:endParaRPr lang="en-US" dirty="0"/>
          </a:p>
          <a:p>
            <a:r>
              <a:rPr lang="en-US" dirty="0"/>
              <a:t>This is an amazing change to get rid of (legacy) implementation details. Use it wisely.</a:t>
            </a:r>
          </a:p>
        </p:txBody>
      </p:sp>
      <p:sp>
        <p:nvSpPr>
          <p:cNvPr id="4" name="Slide Number Placeholder 3"/>
          <p:cNvSpPr>
            <a:spLocks noGrp="1"/>
          </p:cNvSpPr>
          <p:nvPr>
            <p:ph type="sldNum" sz="quarter" idx="10"/>
          </p:nvPr>
        </p:nvSpPr>
        <p:spPr/>
        <p:txBody>
          <a:bodyPr/>
          <a:lstStyle/>
          <a:p>
            <a:fld id="{0ED8A9B0-80EF-A34D-B345-E2DEC5501E01}" type="slidenum">
              <a:rPr lang="en-US" smtClean="0"/>
              <a:t>46</a:t>
            </a:fld>
            <a:endParaRPr lang="en-US"/>
          </a:p>
        </p:txBody>
      </p:sp>
    </p:spTree>
    <p:extLst>
      <p:ext uri="{BB962C8B-B14F-4D97-AF65-F5344CB8AC3E}">
        <p14:creationId xmlns:p14="http://schemas.microsoft.com/office/powerpoint/2010/main" val="533299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47</a:t>
            </a:fld>
            <a:endParaRPr lang="en-US"/>
          </a:p>
        </p:txBody>
      </p:sp>
    </p:spTree>
    <p:extLst>
      <p:ext uri="{BB962C8B-B14F-4D97-AF65-F5344CB8AC3E}">
        <p14:creationId xmlns:p14="http://schemas.microsoft.com/office/powerpoint/2010/main" val="12517923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48</a:t>
            </a:fld>
            <a:endParaRPr lang="en-US"/>
          </a:p>
        </p:txBody>
      </p:sp>
    </p:spTree>
    <p:extLst>
      <p:ext uri="{BB962C8B-B14F-4D97-AF65-F5344CB8AC3E}">
        <p14:creationId xmlns:p14="http://schemas.microsoft.com/office/powerpoint/2010/main" val="4136099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49</a:t>
            </a:fld>
            <a:endParaRPr lang="en-US"/>
          </a:p>
        </p:txBody>
      </p:sp>
    </p:spTree>
    <p:extLst>
      <p:ext uri="{BB962C8B-B14F-4D97-AF65-F5344CB8AC3E}">
        <p14:creationId xmlns:p14="http://schemas.microsoft.com/office/powerpoint/2010/main" val="3189008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50</a:t>
            </a:fld>
            <a:endParaRPr lang="en-US"/>
          </a:p>
        </p:txBody>
      </p:sp>
    </p:spTree>
    <p:extLst>
      <p:ext uri="{BB962C8B-B14F-4D97-AF65-F5344CB8AC3E}">
        <p14:creationId xmlns:p14="http://schemas.microsoft.com/office/powerpoint/2010/main" val="38775348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51</a:t>
            </a:fld>
            <a:endParaRPr lang="en-US"/>
          </a:p>
        </p:txBody>
      </p:sp>
    </p:spTree>
    <p:extLst>
      <p:ext uri="{BB962C8B-B14F-4D97-AF65-F5344CB8AC3E}">
        <p14:creationId xmlns:p14="http://schemas.microsoft.com/office/powerpoint/2010/main" val="3497794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52</a:t>
            </a:fld>
            <a:endParaRPr lang="en-US"/>
          </a:p>
        </p:txBody>
      </p:sp>
    </p:spTree>
    <p:extLst>
      <p:ext uri="{BB962C8B-B14F-4D97-AF65-F5344CB8AC3E}">
        <p14:creationId xmlns:p14="http://schemas.microsoft.com/office/powerpoint/2010/main" val="5534448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53</a:t>
            </a:fld>
            <a:endParaRPr lang="en-US"/>
          </a:p>
        </p:txBody>
      </p:sp>
    </p:spTree>
    <p:extLst>
      <p:ext uri="{BB962C8B-B14F-4D97-AF65-F5344CB8AC3E}">
        <p14:creationId xmlns:p14="http://schemas.microsoft.com/office/powerpoint/2010/main" val="3934224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54</a:t>
            </a:fld>
            <a:endParaRPr lang="en-US"/>
          </a:p>
        </p:txBody>
      </p:sp>
    </p:spTree>
    <p:extLst>
      <p:ext uri="{BB962C8B-B14F-4D97-AF65-F5344CB8AC3E}">
        <p14:creationId xmlns:p14="http://schemas.microsoft.com/office/powerpoint/2010/main" val="2157786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lvl="0" indent="0">
              <a:buFontTx/>
              <a:buNone/>
            </a:pPr>
            <a:endParaRPr lang="en-US" b="0" dirty="0"/>
          </a:p>
          <a:p>
            <a:pPr marL="342900" indent="-342900">
              <a:buFontTx/>
              <a:buChar char="-"/>
            </a:pPr>
            <a:endParaRPr lang="en-US" b="0" dirty="0"/>
          </a:p>
          <a:p>
            <a:pPr marL="0" indent="0">
              <a:buFontTx/>
              <a:buNone/>
            </a:pPr>
            <a:endParaRPr lang="en-US" b="0" dirty="0"/>
          </a:p>
        </p:txBody>
      </p:sp>
      <p:sp>
        <p:nvSpPr>
          <p:cNvPr id="4" name="Slide Number Placeholder 3"/>
          <p:cNvSpPr>
            <a:spLocks noGrp="1"/>
          </p:cNvSpPr>
          <p:nvPr>
            <p:ph type="sldNum" sz="quarter" idx="10"/>
          </p:nvPr>
        </p:nvSpPr>
        <p:spPr/>
        <p:txBody>
          <a:bodyPr/>
          <a:lstStyle/>
          <a:p>
            <a:fld id="{0ED8A9B0-80EF-A34D-B345-E2DEC5501E01}" type="slidenum">
              <a:rPr lang="en-US" smtClean="0"/>
              <a:t>6</a:t>
            </a:fld>
            <a:endParaRPr lang="en-US"/>
          </a:p>
        </p:txBody>
      </p:sp>
    </p:spTree>
    <p:extLst>
      <p:ext uri="{BB962C8B-B14F-4D97-AF65-F5344CB8AC3E}">
        <p14:creationId xmlns:p14="http://schemas.microsoft.com/office/powerpoint/2010/main" val="1900588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55</a:t>
            </a:fld>
            <a:endParaRPr lang="en-US"/>
          </a:p>
        </p:txBody>
      </p:sp>
    </p:spTree>
    <p:extLst>
      <p:ext uri="{BB962C8B-B14F-4D97-AF65-F5344CB8AC3E}">
        <p14:creationId xmlns:p14="http://schemas.microsoft.com/office/powerpoint/2010/main" val="940046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56</a:t>
            </a:fld>
            <a:endParaRPr lang="en-US"/>
          </a:p>
        </p:txBody>
      </p:sp>
    </p:spTree>
    <p:extLst>
      <p:ext uri="{BB962C8B-B14F-4D97-AF65-F5344CB8AC3E}">
        <p14:creationId xmlns:p14="http://schemas.microsoft.com/office/powerpoint/2010/main" val="2483703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57</a:t>
            </a:fld>
            <a:endParaRPr lang="en-US"/>
          </a:p>
        </p:txBody>
      </p:sp>
    </p:spTree>
    <p:extLst>
      <p:ext uri="{BB962C8B-B14F-4D97-AF65-F5344CB8AC3E}">
        <p14:creationId xmlns:p14="http://schemas.microsoft.com/office/powerpoint/2010/main" val="40410600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58</a:t>
            </a:fld>
            <a:endParaRPr lang="en-US"/>
          </a:p>
        </p:txBody>
      </p:sp>
    </p:spTree>
    <p:extLst>
      <p:ext uri="{BB962C8B-B14F-4D97-AF65-F5344CB8AC3E}">
        <p14:creationId xmlns:p14="http://schemas.microsoft.com/office/powerpoint/2010/main" val="34653669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59</a:t>
            </a:fld>
            <a:endParaRPr lang="en-US"/>
          </a:p>
        </p:txBody>
      </p:sp>
    </p:spTree>
    <p:extLst>
      <p:ext uri="{BB962C8B-B14F-4D97-AF65-F5344CB8AC3E}">
        <p14:creationId xmlns:p14="http://schemas.microsoft.com/office/powerpoint/2010/main" val="2649341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61</a:t>
            </a:fld>
            <a:endParaRPr lang="en-US"/>
          </a:p>
        </p:txBody>
      </p:sp>
    </p:spTree>
    <p:extLst>
      <p:ext uri="{BB962C8B-B14F-4D97-AF65-F5344CB8AC3E}">
        <p14:creationId xmlns:p14="http://schemas.microsoft.com/office/powerpoint/2010/main" val="26115937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67</a:t>
            </a:fld>
            <a:endParaRPr lang="en-US"/>
          </a:p>
        </p:txBody>
      </p:sp>
    </p:spTree>
    <p:extLst>
      <p:ext uri="{BB962C8B-B14F-4D97-AF65-F5344CB8AC3E}">
        <p14:creationId xmlns:p14="http://schemas.microsoft.com/office/powerpoint/2010/main" val="376218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68</a:t>
            </a:fld>
            <a:endParaRPr lang="en-US"/>
          </a:p>
        </p:txBody>
      </p:sp>
    </p:spTree>
    <p:extLst>
      <p:ext uri="{BB962C8B-B14F-4D97-AF65-F5344CB8AC3E}">
        <p14:creationId xmlns:p14="http://schemas.microsoft.com/office/powerpoint/2010/main" val="3621904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72</a:t>
            </a:fld>
            <a:endParaRPr lang="en-US"/>
          </a:p>
        </p:txBody>
      </p:sp>
    </p:spTree>
    <p:extLst>
      <p:ext uri="{BB962C8B-B14F-4D97-AF65-F5344CB8AC3E}">
        <p14:creationId xmlns:p14="http://schemas.microsoft.com/office/powerpoint/2010/main" val="4155631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b="1" dirty="0"/>
              <a:t>Goals:</a:t>
            </a:r>
          </a:p>
          <a:p>
            <a:pPr marL="342900" indent="-342900">
              <a:buFontTx/>
              <a:buChar char="-"/>
            </a:pPr>
            <a:r>
              <a:rPr lang="en-US" b="0" dirty="0"/>
              <a:t>Faster development cycle</a:t>
            </a:r>
          </a:p>
          <a:p>
            <a:pPr marL="1257117" lvl="1" indent="-342900">
              <a:buFontTx/>
              <a:buChar char="-"/>
            </a:pPr>
            <a:r>
              <a:rPr lang="en-US" b="0" dirty="0"/>
              <a:t>2 man 1 day prototype</a:t>
            </a:r>
          </a:p>
          <a:p>
            <a:pPr marL="342900" lvl="0" indent="-342900">
              <a:buFontTx/>
              <a:buChar char="-"/>
            </a:pPr>
            <a:r>
              <a:rPr lang="en-US" b="0" dirty="0"/>
              <a:t>Write quality software</a:t>
            </a:r>
          </a:p>
          <a:p>
            <a:pPr marL="342900" lvl="0" indent="-342900">
              <a:buFontTx/>
              <a:buChar char="-"/>
            </a:pPr>
            <a:endParaRPr lang="en-US" b="0" dirty="0"/>
          </a:p>
          <a:p>
            <a:pPr marL="342900" indent="-342900">
              <a:buFontTx/>
              <a:buChar char="-"/>
            </a:pPr>
            <a:endParaRPr lang="en-US" b="0" dirty="0"/>
          </a:p>
          <a:p>
            <a:pPr marL="0" indent="0">
              <a:buFontTx/>
              <a:buNone/>
            </a:pPr>
            <a:endParaRPr lang="en-US" b="0" dirty="0"/>
          </a:p>
        </p:txBody>
      </p:sp>
      <p:sp>
        <p:nvSpPr>
          <p:cNvPr id="4" name="Slide Number Placeholder 3"/>
          <p:cNvSpPr>
            <a:spLocks noGrp="1"/>
          </p:cNvSpPr>
          <p:nvPr>
            <p:ph type="sldNum" sz="quarter" idx="10"/>
          </p:nvPr>
        </p:nvSpPr>
        <p:spPr/>
        <p:txBody>
          <a:bodyPr/>
          <a:lstStyle/>
          <a:p>
            <a:fld id="{0ED8A9B0-80EF-A34D-B345-E2DEC5501E01}" type="slidenum">
              <a:rPr lang="en-US" smtClean="0"/>
              <a:t>7</a:t>
            </a:fld>
            <a:endParaRPr lang="en-US"/>
          </a:p>
        </p:txBody>
      </p:sp>
    </p:spTree>
    <p:extLst>
      <p:ext uri="{BB962C8B-B14F-4D97-AF65-F5344CB8AC3E}">
        <p14:creationId xmlns:p14="http://schemas.microsoft.com/office/powerpoint/2010/main" val="2924536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The blue dashed area is where one would want to have their development focus.</a:t>
            </a:r>
          </a:p>
          <a:p>
            <a:endParaRPr lang="nl-NL" dirty="0"/>
          </a:p>
          <a:p>
            <a:r>
              <a:rPr lang="nl-NL" b="1" dirty="0"/>
              <a:t>Points:</a:t>
            </a:r>
            <a:endParaRPr lang="nl-NL" b="0" dirty="0"/>
          </a:p>
          <a:p>
            <a:pPr marL="342900" indent="-342900">
              <a:buFontTx/>
              <a:buChar char="-"/>
            </a:pPr>
            <a:r>
              <a:rPr lang="nl-NL" b="0" dirty="0"/>
              <a:t>Development focus</a:t>
            </a:r>
          </a:p>
          <a:p>
            <a:pPr marL="342900" indent="-342900">
              <a:buFontTx/>
              <a:buChar char="-"/>
            </a:pPr>
            <a:r>
              <a:rPr lang="nl-NL" b="0" dirty="0"/>
              <a:t>External integration</a:t>
            </a:r>
          </a:p>
          <a:p>
            <a:pPr marL="342900" indent="-342900">
              <a:buFontTx/>
              <a:buChar char="-"/>
            </a:pPr>
            <a:r>
              <a:rPr lang="nl-NL" b="0" dirty="0"/>
              <a:t>Unified model</a:t>
            </a:r>
          </a:p>
          <a:p>
            <a:pPr marL="342900" indent="-342900">
              <a:buFontTx/>
              <a:buChar char="-"/>
            </a:pPr>
            <a:r>
              <a:rPr lang="nl-NL" b="0" dirty="0"/>
              <a:t>External data processing etc.</a:t>
            </a:r>
          </a:p>
          <a:p>
            <a:pPr marL="342900" indent="-342900">
              <a:buFontTx/>
              <a:buChar char="-"/>
            </a:pPr>
            <a:endParaRPr lang="nl-NL" b="0" dirty="0"/>
          </a:p>
          <a:p>
            <a:pPr marL="342900" indent="-342900">
              <a:buFontTx/>
              <a:buChar char="-"/>
            </a:pPr>
            <a:r>
              <a:rPr lang="nl-NL" b="0" dirty="0"/>
              <a:t>The graph is an interface for an external application</a:t>
            </a:r>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904385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I have been writing code with the mental state which was worse than that of a four year old. At a certain point my 4 year old son had to get me going to get to the supermarket because I did not have an overview over said task.</a:t>
            </a:r>
          </a:p>
        </p:txBody>
      </p:sp>
      <p:sp>
        <p:nvSpPr>
          <p:cNvPr id="4" name="Slide Number Placeholder 3"/>
          <p:cNvSpPr>
            <a:spLocks noGrp="1"/>
          </p:cNvSpPr>
          <p:nvPr>
            <p:ph type="sldNum" sz="quarter" idx="10"/>
          </p:nvPr>
        </p:nvSpPr>
        <p:spPr/>
        <p:txBody>
          <a:bodyPr/>
          <a:lstStyle/>
          <a:p>
            <a:fld id="{0ED8A9B0-80EF-A34D-B345-E2DEC5501E01}" type="slidenum">
              <a:rPr lang="en-US" smtClean="0"/>
              <a:t>9</a:t>
            </a:fld>
            <a:endParaRPr lang="en-US"/>
          </a:p>
        </p:txBody>
      </p:sp>
    </p:spTree>
    <p:extLst>
      <p:ext uri="{BB962C8B-B14F-4D97-AF65-F5344CB8AC3E}">
        <p14:creationId xmlns:p14="http://schemas.microsoft.com/office/powerpoint/2010/main" val="1832594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10</a:t>
            </a:fld>
            <a:endParaRPr lang="en-US"/>
          </a:p>
        </p:txBody>
      </p:sp>
    </p:spTree>
    <p:extLst>
      <p:ext uri="{BB962C8B-B14F-4D97-AF65-F5344CB8AC3E}">
        <p14:creationId xmlns:p14="http://schemas.microsoft.com/office/powerpoint/2010/main" val="3278103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3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Layout 01">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0" y="0"/>
            <a:ext cx="12188825" cy="13716000"/>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1005239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1642027" y="3964146"/>
            <a:ext cx="9459378" cy="8321639"/>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566875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10162" y="5627077"/>
            <a:ext cx="24367486" cy="8088922"/>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2320186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10162" y="0"/>
            <a:ext cx="24367486" cy="13715999"/>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226527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2188248" y="6483929"/>
            <a:ext cx="4809877" cy="5600699"/>
          </a:xfrm>
          <a:prstGeom prst="rect">
            <a:avLst/>
          </a:prstGeom>
          <a:solidFill>
            <a:schemeClr val="bg1">
              <a:lumMod val="95000"/>
            </a:schemeClr>
          </a:solidFill>
        </p:spPr>
        <p:txBody>
          <a:bodyPr>
            <a:normAutofit/>
          </a:bodyPr>
          <a:lstStyle>
            <a:lvl1pPr>
              <a:defRPr sz="4000"/>
            </a:lvl1pPr>
          </a:lstStyle>
          <a:p>
            <a:endParaRPr lang="en-US"/>
          </a:p>
        </p:txBody>
      </p:sp>
      <p:sp>
        <p:nvSpPr>
          <p:cNvPr id="7" name="Picture Placeholder 4">
            <a:extLst>
              <a:ext uri="{FF2B5EF4-FFF2-40B4-BE49-F238E27FC236}">
                <a16:creationId xmlns:a16="http://schemas.microsoft.com/office/drawing/2014/main" id="{328D1FA9-A10E-284C-AFB0-D7FDFE695B09}"/>
              </a:ext>
            </a:extLst>
          </p:cNvPr>
          <p:cNvSpPr>
            <a:spLocks noGrp="1"/>
          </p:cNvSpPr>
          <p:nvPr>
            <p:ph type="pic" sz="quarter" idx="11"/>
          </p:nvPr>
        </p:nvSpPr>
        <p:spPr>
          <a:xfrm>
            <a:off x="7243327" y="6483929"/>
            <a:ext cx="4809877" cy="5600699"/>
          </a:xfrm>
          <a:prstGeom prst="rect">
            <a:avLst/>
          </a:prstGeom>
          <a:solidFill>
            <a:schemeClr val="bg1">
              <a:lumMod val="95000"/>
            </a:schemeClr>
          </a:solidFill>
        </p:spPr>
        <p:txBody>
          <a:bodyPr>
            <a:normAutofit/>
          </a:bodyPr>
          <a:lstStyle>
            <a:lvl1pPr>
              <a:defRPr sz="4000"/>
            </a:lvl1pPr>
          </a:lstStyle>
          <a:p>
            <a:endParaRPr lang="en-US"/>
          </a:p>
        </p:txBody>
      </p:sp>
      <p:sp>
        <p:nvSpPr>
          <p:cNvPr id="8" name="Picture Placeholder 4">
            <a:extLst>
              <a:ext uri="{FF2B5EF4-FFF2-40B4-BE49-F238E27FC236}">
                <a16:creationId xmlns:a16="http://schemas.microsoft.com/office/drawing/2014/main" id="{B7BF44CE-4448-F141-AD14-59D827B8C3E9}"/>
              </a:ext>
            </a:extLst>
          </p:cNvPr>
          <p:cNvSpPr>
            <a:spLocks noGrp="1"/>
          </p:cNvSpPr>
          <p:nvPr>
            <p:ph type="pic" sz="quarter" idx="12"/>
          </p:nvPr>
        </p:nvSpPr>
        <p:spPr>
          <a:xfrm>
            <a:off x="12332912" y="6483929"/>
            <a:ext cx="4809877" cy="5600699"/>
          </a:xfrm>
          <a:prstGeom prst="rect">
            <a:avLst/>
          </a:prstGeom>
          <a:solidFill>
            <a:schemeClr val="bg1">
              <a:lumMod val="95000"/>
            </a:schemeClr>
          </a:solidFill>
        </p:spPr>
        <p:txBody>
          <a:bodyPr>
            <a:normAutofit/>
          </a:bodyPr>
          <a:lstStyle>
            <a:lvl1pPr>
              <a:defRPr sz="4000"/>
            </a:lvl1pPr>
          </a:lstStyle>
          <a:p>
            <a:endParaRPr lang="en-US"/>
          </a:p>
        </p:txBody>
      </p:sp>
      <p:sp>
        <p:nvSpPr>
          <p:cNvPr id="9" name="Picture Placeholder 4">
            <a:extLst>
              <a:ext uri="{FF2B5EF4-FFF2-40B4-BE49-F238E27FC236}">
                <a16:creationId xmlns:a16="http://schemas.microsoft.com/office/drawing/2014/main" id="{D4D19E3C-213A-1342-AF6F-0D0C73A837D9}"/>
              </a:ext>
            </a:extLst>
          </p:cNvPr>
          <p:cNvSpPr>
            <a:spLocks noGrp="1"/>
          </p:cNvSpPr>
          <p:nvPr>
            <p:ph type="pic" sz="quarter" idx="13"/>
          </p:nvPr>
        </p:nvSpPr>
        <p:spPr>
          <a:xfrm>
            <a:off x="17405244" y="6483929"/>
            <a:ext cx="4809877" cy="5600699"/>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2905573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3923012" y="3841262"/>
            <a:ext cx="3385266" cy="6000431"/>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998073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07">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2744329" y="2994950"/>
            <a:ext cx="5816403" cy="7721965"/>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3498834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08">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4572536" y="3093620"/>
            <a:ext cx="11573828" cy="7279827"/>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3939040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A0C21A69-CE6F-2440-BAE4-5A4B3040CF2A}" type="datetimeFigureOut">
              <a:rPr lang="en-US" smtClean="0"/>
              <a:t>6/27/2019</a:t>
            </a:fld>
            <a:endParaRPr lang="en-US"/>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EBE3AD81-3AD4-9C46-856E-C08CF1183C60}" type="slidenum">
              <a:rPr lang="en-US" smtClean="0"/>
              <a:t>‹#›</a:t>
            </a:fld>
            <a:endParaRPr lang="en-US"/>
          </a:p>
        </p:txBody>
      </p:sp>
    </p:spTree>
    <p:extLst>
      <p:ext uri="{BB962C8B-B14F-4D97-AF65-F5344CB8AC3E}">
        <p14:creationId xmlns:p14="http://schemas.microsoft.com/office/powerpoint/2010/main" val="1928189300"/>
      </p:ext>
    </p:extLst>
  </p:cSld>
  <p:clrMap bg1="lt1" tx1="dk1" bg2="lt2" tx2="dk2" accent1="accent1" accent2="accent2" accent3="accent3" accent4="accent4" accent5="accent5" accent6="accent6" hlink="hlink" folHlink="folHlink"/>
  <p:sldLayoutIdLst>
    <p:sldLayoutId id="2147484074"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Lst>
  <p:hf hdr="0" ftr="0" dt="0"/>
  <p:txStyles>
    <p:titleStyle>
      <a:lvl1pPr algn="l" defTabSz="1828343" rtl="0" eaLnBrk="1" latinLnBrk="0" hangingPunct="1">
        <a:lnSpc>
          <a:spcPct val="90000"/>
        </a:lnSpc>
        <a:spcBef>
          <a:spcPct val="0"/>
        </a:spcBef>
        <a:buNone/>
        <a:defRPr sz="6000" b="0" i="0" kern="1200">
          <a:solidFill>
            <a:schemeClr val="tx1"/>
          </a:solidFill>
          <a:latin typeface="Lato Regular" charset="0"/>
          <a:ea typeface="Lato Regular" charset="0"/>
          <a:cs typeface="Lato Regular" charset="0"/>
        </a:defRPr>
      </a:lvl1pPr>
    </p:titleStyle>
    <p:bodyStyle>
      <a:lvl1pPr marL="0" indent="0" algn="l" defTabSz="182834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71" indent="0" algn="l" defTabSz="1828343" rtl="0" eaLnBrk="1" latinLnBrk="0" hangingPunct="1">
        <a:lnSpc>
          <a:spcPct val="90000"/>
        </a:lnSpc>
        <a:spcBef>
          <a:spcPts val="1000"/>
        </a:spcBef>
        <a:buFont typeface="Arial" panose="020B0604020202020204" pitchFamily="34" charset="0"/>
        <a:buNone/>
        <a:defRPr sz="3200" b="0" i="0" kern="1200">
          <a:solidFill>
            <a:schemeClr val="tx1"/>
          </a:solidFill>
          <a:latin typeface="Lato Regular" charset="0"/>
          <a:ea typeface="Lato Regular" charset="0"/>
          <a:cs typeface="Lato Regular" charset="0"/>
        </a:defRPr>
      </a:lvl2pPr>
      <a:lvl3pPr marL="1828343" indent="0" algn="l" defTabSz="1828343" rtl="0" eaLnBrk="1" latinLnBrk="0" hangingPunct="1">
        <a:lnSpc>
          <a:spcPct val="90000"/>
        </a:lnSpc>
        <a:spcBef>
          <a:spcPts val="1000"/>
        </a:spcBef>
        <a:buFont typeface="Arial" panose="020B0604020202020204" pitchFamily="34" charset="0"/>
        <a:buNone/>
        <a:defRPr sz="2400" b="0" i="0" kern="1200">
          <a:solidFill>
            <a:schemeClr val="tx1"/>
          </a:solidFill>
          <a:latin typeface="Lato Regular" charset="0"/>
          <a:ea typeface="Lato Regular" charset="0"/>
          <a:cs typeface="Lato Regular" charset="0"/>
        </a:defRPr>
      </a:lvl3pPr>
      <a:lvl4pPr marL="2742514" indent="0" algn="l" defTabSz="182834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685" indent="0" algn="l" defTabSz="182834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raphql.github.io/graphql-spec/"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SPMD"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graphql-dotnet/graphql-dotnet/issues/648#issuecomment-385987963"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orstian/gql-dotnet-presentation"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4364D0-37E7-2945-AB5B-7CCC180FE771}"/>
              </a:ext>
            </a:extLst>
          </p:cNvPr>
          <p:cNvGrpSpPr/>
          <p:nvPr/>
        </p:nvGrpSpPr>
        <p:grpSpPr>
          <a:xfrm>
            <a:off x="3801704" y="5285887"/>
            <a:ext cx="10865272" cy="3144226"/>
            <a:chOff x="3801704" y="4931318"/>
            <a:chExt cx="10865272" cy="3144226"/>
          </a:xfrm>
        </p:grpSpPr>
        <p:sp>
          <p:nvSpPr>
            <p:cNvPr id="6" name="TextBox 5">
              <a:extLst>
                <a:ext uri="{FF2B5EF4-FFF2-40B4-BE49-F238E27FC236}">
                  <a16:creationId xmlns:a16="http://schemas.microsoft.com/office/drawing/2014/main" id="{E460B3D3-56C1-D04E-A5E3-75B695A5ECF7}"/>
                </a:ext>
              </a:extLst>
            </p:cNvPr>
            <p:cNvSpPr txBox="1"/>
            <p:nvPr/>
          </p:nvSpPr>
          <p:spPr>
            <a:xfrm>
              <a:off x="3801704" y="4931318"/>
              <a:ext cx="10865272" cy="2554545"/>
            </a:xfrm>
            <a:prstGeom prst="rect">
              <a:avLst/>
            </a:prstGeom>
            <a:noFill/>
          </p:spPr>
          <p:txBody>
            <a:bodyPr wrap="square" rtlCol="0">
              <a:spAutoFit/>
            </a:bodyPr>
            <a:lstStyle/>
            <a:p>
              <a:r>
                <a:rPr lang="en-US" sz="8000" dirty="0">
                  <a:solidFill>
                    <a:schemeClr val="bg1"/>
                  </a:solidFill>
                  <a:latin typeface="Lato Black" panose="020F0502020204030203" pitchFamily="34" charset="0"/>
                  <a:ea typeface="Lato Black" panose="020F0502020204030203" pitchFamily="34" charset="0"/>
                  <a:cs typeface="Lato Black" panose="020F0502020204030203" pitchFamily="34" charset="0"/>
                </a:rPr>
                <a:t>Building</a:t>
              </a:r>
              <a:r>
                <a:rPr lang="en-US" sz="8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a:t>
              </a:r>
              <a:r>
                <a:rPr lang="en-US" sz="8000" b="1" dirty="0" err="1">
                  <a:solidFill>
                    <a:schemeClr val="bg1"/>
                  </a:solidFill>
                  <a:latin typeface="Lato Black" panose="020F0502020204030203" pitchFamily="34" charset="0"/>
                  <a:ea typeface="Lato Black" panose="020F0502020204030203" pitchFamily="34" charset="0"/>
                  <a:cs typeface="Lato Black" panose="020F0502020204030203" pitchFamily="34" charset="0"/>
                </a:rPr>
                <a:t>GraphQL</a:t>
              </a:r>
              <a:r>
                <a:rPr lang="en-US" sz="8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 </a:t>
              </a:r>
              <a:r>
                <a:rPr lang="en-US" sz="80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API’s with </a:t>
              </a:r>
              <a:r>
                <a:rPr lang="en-US" sz="8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.NET </a:t>
              </a:r>
              <a:r>
                <a:rPr lang="en-US" sz="80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Core</a:t>
              </a:r>
            </a:p>
          </p:txBody>
        </p:sp>
        <p:sp>
          <p:nvSpPr>
            <p:cNvPr id="19" name="TextBox 18">
              <a:extLst>
                <a:ext uri="{FF2B5EF4-FFF2-40B4-BE49-F238E27FC236}">
                  <a16:creationId xmlns:a16="http://schemas.microsoft.com/office/drawing/2014/main" id="{07BBFFF4-300A-4C48-98A5-5CFB74E762C0}"/>
                </a:ext>
              </a:extLst>
            </p:cNvPr>
            <p:cNvSpPr txBox="1"/>
            <p:nvPr/>
          </p:nvSpPr>
          <p:spPr>
            <a:xfrm>
              <a:off x="3801704" y="7613879"/>
              <a:ext cx="5426026" cy="461665"/>
            </a:xfrm>
            <a:prstGeom prst="rect">
              <a:avLst/>
            </a:prstGeom>
            <a:noFill/>
          </p:spPr>
          <p:txBody>
            <a:bodyPr wrap="square" rtlCol="0">
              <a:spAutoFit/>
            </a:bodyPr>
            <a:lstStyle/>
            <a:p>
              <a:r>
                <a:rPr lang="en-US" sz="2400" b="1" spc="300">
                  <a:solidFill>
                    <a:schemeClr val="bg1"/>
                  </a:solidFill>
                  <a:latin typeface="Lato" panose="020F0502020204030203" pitchFamily="34" charset="0"/>
                  <a:ea typeface="Lato" panose="020F0502020204030203" pitchFamily="34" charset="0"/>
                  <a:cs typeface="Lato" panose="020F0502020204030203" pitchFamily="34" charset="0"/>
                </a:rPr>
                <a:t>By Corstian Boerman</a:t>
              </a:r>
            </a:p>
          </p:txBody>
        </p:sp>
      </p:grpSp>
      <p:sp>
        <p:nvSpPr>
          <p:cNvPr id="16" name="Rectangle 15">
            <a:extLst>
              <a:ext uri="{FF2B5EF4-FFF2-40B4-BE49-F238E27FC236}">
                <a16:creationId xmlns:a16="http://schemas.microsoft.com/office/drawing/2014/main" id="{AF796407-6634-1745-A653-79207DDE08AC}"/>
              </a:ext>
            </a:extLst>
          </p:cNvPr>
          <p:cNvSpPr/>
          <p:nvPr/>
        </p:nvSpPr>
        <p:spPr>
          <a:xfrm>
            <a:off x="3903801" y="4594069"/>
            <a:ext cx="1140721" cy="113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pic>
        <p:nvPicPr>
          <p:cNvPr id="4" name="Graphic 3">
            <a:extLst>
              <a:ext uri="{FF2B5EF4-FFF2-40B4-BE49-F238E27FC236}">
                <a16:creationId xmlns:a16="http://schemas.microsoft.com/office/drawing/2014/main" id="{60D56198-5699-495F-8F37-7500E4B2BB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149922" y="3094345"/>
            <a:ext cx="7527310" cy="7527310"/>
          </a:xfrm>
          <a:prstGeom prst="rect">
            <a:avLst/>
          </a:prstGeom>
        </p:spPr>
      </p:pic>
    </p:spTree>
    <p:extLst>
      <p:ext uri="{BB962C8B-B14F-4D97-AF65-F5344CB8AC3E}">
        <p14:creationId xmlns:p14="http://schemas.microsoft.com/office/powerpoint/2010/main" val="217071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A58BD1-E26C-1744-BE49-A8C94931E635}"/>
              </a:ext>
            </a:extLst>
          </p:cNvPr>
          <p:cNvGrpSpPr/>
          <p:nvPr/>
        </p:nvGrpSpPr>
        <p:grpSpPr>
          <a:xfrm>
            <a:off x="5016223" y="5153613"/>
            <a:ext cx="14345204" cy="2955578"/>
            <a:chOff x="5016223" y="4772613"/>
            <a:chExt cx="14345204" cy="2955578"/>
          </a:xfrm>
        </p:grpSpPr>
        <p:grpSp>
          <p:nvGrpSpPr>
            <p:cNvPr id="6" name="Group 5"/>
            <p:cNvGrpSpPr/>
            <p:nvPr/>
          </p:nvGrpSpPr>
          <p:grpSpPr>
            <a:xfrm>
              <a:off x="5016223" y="5433811"/>
              <a:ext cx="14345204" cy="2294380"/>
              <a:chOff x="5016223" y="6134725"/>
              <a:chExt cx="14345204" cy="2294380"/>
            </a:xfrm>
          </p:grpSpPr>
          <p:sp>
            <p:nvSpPr>
              <p:cNvPr id="21" name="TextBox 20"/>
              <p:cNvSpPr txBox="1"/>
              <p:nvPr/>
            </p:nvSpPr>
            <p:spPr>
              <a:xfrm>
                <a:off x="5016223" y="6134725"/>
                <a:ext cx="14345204" cy="1446550"/>
              </a:xfrm>
              <a:prstGeom prst="rect">
                <a:avLst/>
              </a:prstGeom>
              <a:noFill/>
            </p:spPr>
            <p:txBody>
              <a:bodyPr wrap="square" rtlCol="0">
                <a:spAutoFit/>
              </a:bodyPr>
              <a:lstStyle/>
              <a:p>
                <a:pPr algn="ctr"/>
                <a:r>
                  <a:rPr lang="en-US" sz="88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What is </a:t>
                </a:r>
                <a:r>
                  <a:rPr lang="en-US" sz="8800" b="1" dirty="0" err="1">
                    <a:solidFill>
                      <a:schemeClr val="accent1"/>
                    </a:solidFill>
                    <a:latin typeface="Lato Black" panose="020F0502020204030203" pitchFamily="34" charset="0"/>
                    <a:ea typeface="Lato Black" panose="020F0502020204030203" pitchFamily="34" charset="0"/>
                    <a:cs typeface="Lato Black" panose="020F0502020204030203" pitchFamily="34" charset="0"/>
                  </a:rPr>
                  <a:t>GraphQL</a:t>
                </a:r>
                <a:r>
                  <a:rPr lang="en-US" sz="88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5" name="Rectangle 4"/>
              <p:cNvSpPr/>
              <p:nvPr/>
            </p:nvSpPr>
            <p:spPr>
              <a:xfrm>
                <a:off x="6094413" y="7782774"/>
                <a:ext cx="12188825" cy="646331"/>
              </a:xfrm>
              <a:prstGeom prst="rect">
                <a:avLst/>
              </a:prstGeom>
            </p:spPr>
            <p:txBody>
              <a:bodyPr>
                <a:spAutoFit/>
              </a:bodyPr>
              <a:lstStyle/>
              <a:p>
                <a:pPr algn="ctr"/>
                <a:r>
                  <a:rPr lang="en-US" dirty="0">
                    <a:solidFill>
                      <a:srgbClr val="7F7F7F"/>
                    </a:solidFill>
                    <a:latin typeface="Lato" charset="0"/>
                    <a:ea typeface="Lato" charset="0"/>
                    <a:cs typeface="Lato" charset="0"/>
                  </a:rPr>
                  <a:t>We know what it does, but what is it?</a:t>
                </a:r>
                <a:endParaRPr lang="en-US" dirty="0">
                  <a:solidFill>
                    <a:srgbClr val="7F7F7F"/>
                  </a:solidFill>
                </a:endParaRPr>
              </a:p>
            </p:txBody>
          </p:sp>
        </p:grpSp>
        <p:sp>
          <p:nvSpPr>
            <p:cNvPr id="10" name="Rectangle 9">
              <a:extLst>
                <a:ext uri="{FF2B5EF4-FFF2-40B4-BE49-F238E27FC236}">
                  <a16:creationId xmlns:a16="http://schemas.microsoft.com/office/drawing/2014/main" id="{319AF672-AC65-1A40-B4C1-FE71428E594A}"/>
                </a:ext>
              </a:extLst>
            </p:cNvPr>
            <p:cNvSpPr/>
            <p:nvPr/>
          </p:nvSpPr>
          <p:spPr>
            <a:xfrm>
              <a:off x="11618464" y="4772613"/>
              <a:ext cx="1140721" cy="11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204073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0B550D-0447-0048-A7C0-3B21410007B5}"/>
              </a:ext>
            </a:extLst>
          </p:cNvPr>
          <p:cNvSpPr txBox="1"/>
          <p:nvPr/>
        </p:nvSpPr>
        <p:spPr>
          <a:xfrm>
            <a:off x="1642027" y="1762299"/>
            <a:ext cx="14606158" cy="1508105"/>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What is a graph?</a:t>
            </a:r>
          </a:p>
          <a:p>
            <a:r>
              <a:rPr lang="en-US" sz="3200" dirty="0">
                <a:solidFill>
                  <a:schemeClr val="tx2"/>
                </a:solidFill>
                <a:latin typeface="Lato Black" panose="020F0502020204030203" pitchFamily="34" charset="0"/>
                <a:ea typeface="Lato Black" panose="020F0502020204030203" pitchFamily="34" charset="0"/>
                <a:cs typeface="Lato Black" panose="020F0502020204030203" pitchFamily="34" charset="0"/>
              </a:rPr>
              <a:t>(According to Wikipedia)</a:t>
            </a:r>
          </a:p>
        </p:txBody>
      </p:sp>
      <p:grpSp>
        <p:nvGrpSpPr>
          <p:cNvPr id="3" name="Group 2">
            <a:extLst>
              <a:ext uri="{FF2B5EF4-FFF2-40B4-BE49-F238E27FC236}">
                <a16:creationId xmlns:a16="http://schemas.microsoft.com/office/drawing/2014/main" id="{0B7258B2-CDDC-6C44-B9D4-EAC0826AF7A1}"/>
              </a:ext>
            </a:extLst>
          </p:cNvPr>
          <p:cNvGrpSpPr/>
          <p:nvPr/>
        </p:nvGrpSpPr>
        <p:grpSpPr>
          <a:xfrm>
            <a:off x="1642027" y="3964146"/>
            <a:ext cx="10654696" cy="5944794"/>
            <a:chOff x="1232504" y="3964146"/>
            <a:chExt cx="10654696" cy="5944794"/>
          </a:xfrm>
        </p:grpSpPr>
        <p:grpSp>
          <p:nvGrpSpPr>
            <p:cNvPr id="2" name="Group 1">
              <a:extLst>
                <a:ext uri="{FF2B5EF4-FFF2-40B4-BE49-F238E27FC236}">
                  <a16:creationId xmlns:a16="http://schemas.microsoft.com/office/drawing/2014/main" id="{5AD0E1D6-9B6F-A042-83FB-0DDDEDBD118F}"/>
                </a:ext>
              </a:extLst>
            </p:cNvPr>
            <p:cNvGrpSpPr/>
            <p:nvPr/>
          </p:nvGrpSpPr>
          <p:grpSpPr>
            <a:xfrm>
              <a:off x="1232504" y="3964146"/>
              <a:ext cx="10654696" cy="1330185"/>
              <a:chOff x="1232504" y="3964146"/>
              <a:chExt cx="10654696" cy="1330185"/>
            </a:xfrm>
          </p:grpSpPr>
          <p:sp>
            <p:nvSpPr>
              <p:cNvPr id="25" name="Subtitle 2"/>
              <p:cNvSpPr txBox="1">
                <a:spLocks/>
              </p:cNvSpPr>
              <p:nvPr/>
            </p:nvSpPr>
            <p:spPr>
              <a:xfrm>
                <a:off x="1232504" y="4610477"/>
                <a:ext cx="10654696" cy="683854"/>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An abstract data type representing relations and/</a:t>
                </a:r>
                <a:r>
                  <a:rPr lang="en-US" sz="2800">
                    <a:solidFill>
                      <a:schemeClr val="tx1">
                        <a:lumMod val="50000"/>
                        <a:lumOff val="50000"/>
                      </a:schemeClr>
                    </a:solidFill>
                    <a:latin typeface="Lato" charset="0"/>
                    <a:ea typeface="Lato" charset="0"/>
                    <a:cs typeface="Lato" charset="0"/>
                  </a:rPr>
                  <a:t>or connections.</a:t>
                </a:r>
                <a:endParaRPr lang="en-US" sz="2800" dirty="0">
                  <a:solidFill>
                    <a:schemeClr val="tx1">
                      <a:lumMod val="50000"/>
                      <a:lumOff val="50000"/>
                    </a:schemeClr>
                  </a:solidFill>
                  <a:latin typeface="Lato" charset="0"/>
                  <a:ea typeface="Lato" charset="0"/>
                  <a:cs typeface="Lato" charset="0"/>
                </a:endParaRPr>
              </a:p>
            </p:txBody>
          </p:sp>
          <p:sp>
            <p:nvSpPr>
              <p:cNvPr id="9" name="TextBox 8">
                <a:extLst>
                  <a:ext uri="{FF2B5EF4-FFF2-40B4-BE49-F238E27FC236}">
                    <a16:creationId xmlns:a16="http://schemas.microsoft.com/office/drawing/2014/main" id="{4339EDDF-823B-E946-9036-19A0E942E5E4}"/>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Graph</a:t>
                </a:r>
                <a:r>
                  <a:rPr lang="en-US" dirty="0">
                    <a:solidFill>
                      <a:schemeClr val="tx2"/>
                    </a:solidFill>
                    <a:latin typeface="Lato" charset="0"/>
                    <a:ea typeface="Lato" charset="0"/>
                    <a:cs typeface="Lato" charset="0"/>
                  </a:rPr>
                  <a:t> (abstract data type)</a:t>
                </a:r>
                <a:endParaRPr lang="en-US" b="1" dirty="0">
                  <a:solidFill>
                    <a:schemeClr val="tx2"/>
                  </a:solidFill>
                  <a:latin typeface="Lato" charset="0"/>
                  <a:ea typeface="Lato" charset="0"/>
                  <a:cs typeface="Lato" charset="0"/>
                </a:endParaRPr>
              </a:p>
            </p:txBody>
          </p:sp>
          <p:sp>
            <p:nvSpPr>
              <p:cNvPr id="10" name="Rectangle 9">
                <a:extLst>
                  <a:ext uri="{FF2B5EF4-FFF2-40B4-BE49-F238E27FC236}">
                    <a16:creationId xmlns:a16="http://schemas.microsoft.com/office/drawing/2014/main" id="{BAACE37A-42B6-454E-BE64-AE6516090426}"/>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13" name="Group 12">
              <a:extLst>
                <a:ext uri="{FF2B5EF4-FFF2-40B4-BE49-F238E27FC236}">
                  <a16:creationId xmlns:a16="http://schemas.microsoft.com/office/drawing/2014/main" id="{06EC0B42-DA44-5342-AFE3-8888A168E50E}"/>
                </a:ext>
              </a:extLst>
            </p:cNvPr>
            <p:cNvGrpSpPr/>
            <p:nvPr/>
          </p:nvGrpSpPr>
          <p:grpSpPr>
            <a:xfrm>
              <a:off x="1232504" y="8578755"/>
              <a:ext cx="10654696" cy="1330185"/>
              <a:chOff x="1232504" y="3964146"/>
              <a:chExt cx="10654696" cy="1330185"/>
            </a:xfrm>
          </p:grpSpPr>
          <p:sp>
            <p:nvSpPr>
              <p:cNvPr id="14" name="Subtitle 2">
                <a:extLst>
                  <a:ext uri="{FF2B5EF4-FFF2-40B4-BE49-F238E27FC236}">
                    <a16:creationId xmlns:a16="http://schemas.microsoft.com/office/drawing/2014/main" id="{563589BD-5BDD-E341-B62E-BDF1B0B50FCF}"/>
                  </a:ext>
                </a:extLst>
              </p:cNvPr>
              <p:cNvSpPr txBox="1">
                <a:spLocks/>
              </p:cNvSpPr>
              <p:nvPr/>
            </p:nvSpPr>
            <p:spPr>
              <a:xfrm>
                <a:off x="1232504" y="4610477"/>
                <a:ext cx="10654696" cy="683854"/>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A model for knowledge representation and reasoning.</a:t>
                </a:r>
              </a:p>
            </p:txBody>
          </p:sp>
          <p:sp>
            <p:nvSpPr>
              <p:cNvPr id="15" name="TextBox 14">
                <a:extLst>
                  <a:ext uri="{FF2B5EF4-FFF2-40B4-BE49-F238E27FC236}">
                    <a16:creationId xmlns:a16="http://schemas.microsoft.com/office/drawing/2014/main" id="{F709DA96-616B-3F47-8167-055C9DE75757}"/>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Conceptual graph</a:t>
                </a:r>
              </a:p>
            </p:txBody>
          </p:sp>
          <p:sp>
            <p:nvSpPr>
              <p:cNvPr id="16" name="Rectangle 15">
                <a:extLst>
                  <a:ext uri="{FF2B5EF4-FFF2-40B4-BE49-F238E27FC236}">
                    <a16:creationId xmlns:a16="http://schemas.microsoft.com/office/drawing/2014/main" id="{973AFE96-B40C-F245-A392-983DAD69E5DB}"/>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pic>
        <p:nvPicPr>
          <p:cNvPr id="3074" name="Picture 2" descr="https://upload.wikimedia.org/wikipedia/commons/thumb/5/5b/6n-graf.svg/220px-6n-graf.svg.png">
            <a:extLst>
              <a:ext uri="{FF2B5EF4-FFF2-40B4-BE49-F238E27FC236}">
                <a16:creationId xmlns:a16="http://schemas.microsoft.com/office/drawing/2014/main" id="{A9DB5B10-1CF8-4D5E-BC25-417C01B9B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4062" y="3647070"/>
            <a:ext cx="9743511" cy="6421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426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935705-F39E-4B48-BB4A-410893DF403E}"/>
              </a:ext>
            </a:extLst>
          </p:cNvPr>
          <p:cNvPicPr>
            <a:picLocks noChangeAspect="1"/>
          </p:cNvPicPr>
          <p:nvPr/>
        </p:nvPicPr>
        <p:blipFill>
          <a:blip r:embed="rId3"/>
          <a:stretch>
            <a:fillRect/>
          </a:stretch>
        </p:blipFill>
        <p:spPr>
          <a:xfrm>
            <a:off x="1958295" y="1310639"/>
            <a:ext cx="20461060" cy="9069811"/>
          </a:xfrm>
          <a:prstGeom prst="rect">
            <a:avLst/>
          </a:prstGeom>
        </p:spPr>
      </p:pic>
      <p:sp>
        <p:nvSpPr>
          <p:cNvPr id="3" name="TextBox 2">
            <a:extLst>
              <a:ext uri="{FF2B5EF4-FFF2-40B4-BE49-F238E27FC236}">
                <a16:creationId xmlns:a16="http://schemas.microsoft.com/office/drawing/2014/main" id="{2A48F4D3-CC0B-46BE-9482-0A984F7AC4B0}"/>
              </a:ext>
            </a:extLst>
          </p:cNvPr>
          <p:cNvSpPr txBox="1"/>
          <p:nvPr/>
        </p:nvSpPr>
        <p:spPr>
          <a:xfrm>
            <a:off x="3368040" y="11174045"/>
            <a:ext cx="9092617" cy="646331"/>
          </a:xfrm>
          <a:prstGeom prst="rect">
            <a:avLst/>
          </a:prstGeom>
          <a:noFill/>
        </p:spPr>
        <p:txBody>
          <a:bodyPr wrap="none" rtlCol="0">
            <a:spAutoFit/>
          </a:bodyPr>
          <a:lstStyle/>
          <a:p>
            <a:r>
              <a:rPr lang="nl-NL" dirty="0"/>
              <a:t>Source: </a:t>
            </a:r>
            <a:r>
              <a:rPr lang="nl-NL" dirty="0">
                <a:hlinkClick r:id="rId4"/>
              </a:rPr>
              <a:t>https://graphql.github.io/graphql-spec/</a:t>
            </a:r>
            <a:endParaRPr lang="nl-NL" dirty="0"/>
          </a:p>
        </p:txBody>
      </p:sp>
    </p:spTree>
    <p:extLst>
      <p:ext uri="{BB962C8B-B14F-4D97-AF65-F5344CB8AC3E}">
        <p14:creationId xmlns:p14="http://schemas.microsoft.com/office/powerpoint/2010/main" val="4269714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ql_the_documentary_official_release_783ccP__No8_1080p_Trim">
            <a:hlinkClick r:id="" action="ppaction://media"/>
            <a:extLst>
              <a:ext uri="{FF2B5EF4-FFF2-40B4-BE49-F238E27FC236}">
                <a16:creationId xmlns:a16="http://schemas.microsoft.com/office/drawing/2014/main" id="{E20FDA17-8746-4072-B04F-2E32A16881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24377650" cy="13712428"/>
          </a:xfrm>
          <a:prstGeom prst="rect">
            <a:avLst/>
          </a:prstGeom>
        </p:spPr>
      </p:pic>
    </p:spTree>
    <p:extLst>
      <p:ext uri="{BB962C8B-B14F-4D97-AF65-F5344CB8AC3E}">
        <p14:creationId xmlns:p14="http://schemas.microsoft.com/office/powerpoint/2010/main" val="117769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7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6F8"/>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A8DE03-9669-4743-9295-224A7392F3C3}"/>
              </a:ext>
            </a:extLst>
          </p:cNvPr>
          <p:cNvPicPr>
            <a:picLocks noChangeAspect="1"/>
          </p:cNvPicPr>
          <p:nvPr/>
        </p:nvPicPr>
        <p:blipFill>
          <a:blip r:embed="rId3"/>
          <a:stretch>
            <a:fillRect/>
          </a:stretch>
        </p:blipFill>
        <p:spPr>
          <a:xfrm>
            <a:off x="4130040" y="9312"/>
            <a:ext cx="16769042" cy="13706687"/>
          </a:xfrm>
          <a:prstGeom prst="rect">
            <a:avLst/>
          </a:prstGeom>
        </p:spPr>
      </p:pic>
    </p:spTree>
    <p:extLst>
      <p:ext uri="{BB962C8B-B14F-4D97-AF65-F5344CB8AC3E}">
        <p14:creationId xmlns:p14="http://schemas.microsoft.com/office/powerpoint/2010/main" val="1933738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92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F526B8-BF14-4A04-8E09-11D3E55A9307}"/>
              </a:ext>
            </a:extLst>
          </p:cNvPr>
          <p:cNvPicPr>
            <a:picLocks noChangeAspect="1"/>
          </p:cNvPicPr>
          <p:nvPr/>
        </p:nvPicPr>
        <p:blipFill>
          <a:blip r:embed="rId3"/>
          <a:stretch>
            <a:fillRect/>
          </a:stretch>
        </p:blipFill>
        <p:spPr>
          <a:xfrm rot="16200000">
            <a:off x="9539884" y="-5336853"/>
            <a:ext cx="5309936" cy="24389704"/>
          </a:xfrm>
          <a:prstGeom prst="rect">
            <a:avLst/>
          </a:prstGeom>
        </p:spPr>
      </p:pic>
    </p:spTree>
    <p:extLst>
      <p:ext uri="{BB962C8B-B14F-4D97-AF65-F5344CB8AC3E}">
        <p14:creationId xmlns:p14="http://schemas.microsoft.com/office/powerpoint/2010/main" val="198004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5C00B3-747C-4E4D-8544-BE7FD940A632}"/>
              </a:ext>
            </a:extLst>
          </p:cNvPr>
          <p:cNvSpPr txBox="1"/>
          <p:nvPr/>
        </p:nvSpPr>
        <p:spPr>
          <a:xfrm>
            <a:off x="1642027" y="1762299"/>
            <a:ext cx="11065788"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BOLD</a:t>
            </a:r>
            <a:r>
              <a:rPr lang="en-US" sz="6000" dirty="0">
                <a:solidFill>
                  <a:schemeClr val="tx2"/>
                </a:solidFill>
                <a:latin typeface="Lato Black" panose="020F0502020204030203" pitchFamily="34" charset="0"/>
                <a:ea typeface="Lato Black" panose="020F0502020204030203" pitchFamily="34" charset="0"/>
                <a:cs typeface="Lato Black" panose="020F0502020204030203" pitchFamily="34" charset="0"/>
              </a:rPr>
              <a:t> STATEMENTS</a:t>
            </a:r>
          </a:p>
        </p:txBody>
      </p:sp>
      <p:grpSp>
        <p:nvGrpSpPr>
          <p:cNvPr id="15" name="Group 14">
            <a:extLst>
              <a:ext uri="{FF2B5EF4-FFF2-40B4-BE49-F238E27FC236}">
                <a16:creationId xmlns:a16="http://schemas.microsoft.com/office/drawing/2014/main" id="{DB5A57A8-D9DC-3E4F-9112-A3B5C1F0F3BA}"/>
              </a:ext>
            </a:extLst>
          </p:cNvPr>
          <p:cNvGrpSpPr/>
          <p:nvPr/>
        </p:nvGrpSpPr>
        <p:grpSpPr>
          <a:xfrm>
            <a:off x="1642027" y="3987592"/>
            <a:ext cx="10654696" cy="7495988"/>
            <a:chOff x="1232504" y="3964146"/>
            <a:chExt cx="10654696" cy="7495988"/>
          </a:xfrm>
        </p:grpSpPr>
        <p:grpSp>
          <p:nvGrpSpPr>
            <p:cNvPr id="16" name="Group 15">
              <a:extLst>
                <a:ext uri="{FF2B5EF4-FFF2-40B4-BE49-F238E27FC236}">
                  <a16:creationId xmlns:a16="http://schemas.microsoft.com/office/drawing/2014/main" id="{F5FFBB2D-81B2-E044-9C22-5F92BEC80129}"/>
                </a:ext>
              </a:extLst>
            </p:cNvPr>
            <p:cNvGrpSpPr/>
            <p:nvPr/>
          </p:nvGrpSpPr>
          <p:grpSpPr>
            <a:xfrm>
              <a:off x="1232504" y="3964146"/>
              <a:ext cx="10654696" cy="3484621"/>
              <a:chOff x="1232504" y="3964146"/>
              <a:chExt cx="10654696" cy="3484621"/>
            </a:xfrm>
          </p:grpSpPr>
          <p:sp>
            <p:nvSpPr>
              <p:cNvPr id="21" name="Subtitle 2">
                <a:extLst>
                  <a:ext uri="{FF2B5EF4-FFF2-40B4-BE49-F238E27FC236}">
                    <a16:creationId xmlns:a16="http://schemas.microsoft.com/office/drawing/2014/main" id="{7444BC1E-4B29-9147-B656-A145999FF03F}"/>
                  </a:ext>
                </a:extLst>
              </p:cNvPr>
              <p:cNvSpPr txBox="1">
                <a:spLocks/>
              </p:cNvSpPr>
              <p:nvPr/>
            </p:nvSpPr>
            <p:spPr>
              <a:xfrm>
                <a:off x="1232504" y="4610477"/>
                <a:ext cx="10654696" cy="283829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The </a:t>
                </a:r>
                <a:r>
                  <a:rPr lang="en-US" sz="2800" dirty="0" err="1">
                    <a:solidFill>
                      <a:schemeClr val="tx1">
                        <a:lumMod val="50000"/>
                        <a:lumOff val="50000"/>
                      </a:schemeClr>
                    </a:solidFill>
                    <a:latin typeface="Lato" charset="0"/>
                    <a:ea typeface="Lato" charset="0"/>
                    <a:cs typeface="Lato" charset="0"/>
                  </a:rPr>
                  <a:t>GraphQL</a:t>
                </a:r>
                <a:r>
                  <a:rPr lang="en-US" sz="2800" dirty="0">
                    <a:solidFill>
                      <a:schemeClr val="tx1">
                        <a:lumMod val="50000"/>
                        <a:lumOff val="50000"/>
                      </a:schemeClr>
                    </a:solidFill>
                    <a:latin typeface="Lato" charset="0"/>
                    <a:ea typeface="Lato" charset="0"/>
                    <a:cs typeface="Lato" charset="0"/>
                  </a:rPr>
                  <a:t> specification brings predictability when working with these API’s. This results in higher development speed as you already know what to expect without diving into the details.</a:t>
                </a:r>
              </a:p>
              <a:p>
                <a:pPr algn="l"/>
                <a:r>
                  <a:rPr lang="en-US" sz="2800" dirty="0">
                    <a:solidFill>
                      <a:schemeClr val="tx1">
                        <a:lumMod val="50000"/>
                        <a:lumOff val="50000"/>
                      </a:schemeClr>
                    </a:solidFill>
                    <a:latin typeface="Lato" charset="0"/>
                    <a:ea typeface="Lato" charset="0"/>
                    <a:cs typeface="Lato" charset="0"/>
                  </a:rPr>
                  <a:t>And then there are all the community backed tools which improve the developer experience.</a:t>
                </a:r>
              </a:p>
            </p:txBody>
          </p:sp>
          <p:sp>
            <p:nvSpPr>
              <p:cNvPr id="22" name="TextBox 21">
                <a:extLst>
                  <a:ext uri="{FF2B5EF4-FFF2-40B4-BE49-F238E27FC236}">
                    <a16:creationId xmlns:a16="http://schemas.microsoft.com/office/drawing/2014/main" id="{CD1027DB-9133-3847-809A-70B0FF0E80E6}"/>
                  </a:ext>
                </a:extLst>
              </p:cNvPr>
              <p:cNvSpPr txBox="1"/>
              <p:nvPr/>
            </p:nvSpPr>
            <p:spPr>
              <a:xfrm>
                <a:off x="2709915" y="3964146"/>
                <a:ext cx="8236820" cy="646331"/>
              </a:xfrm>
              <a:prstGeom prst="rect">
                <a:avLst/>
              </a:prstGeom>
              <a:noFill/>
            </p:spPr>
            <p:txBody>
              <a:bodyPr wrap="square" rtlCol="0">
                <a:spAutoFit/>
              </a:bodyPr>
              <a:lstStyle/>
              <a:p>
                <a:r>
                  <a:rPr lang="en-US" b="1" dirty="0" err="1">
                    <a:solidFill>
                      <a:schemeClr val="tx2"/>
                    </a:solidFill>
                    <a:latin typeface="Lato" charset="0"/>
                    <a:ea typeface="Lato" charset="0"/>
                    <a:cs typeface="Lato" charset="0"/>
                  </a:rPr>
                  <a:t>GraphQL</a:t>
                </a:r>
                <a:r>
                  <a:rPr lang="en-US" b="1" dirty="0">
                    <a:solidFill>
                      <a:schemeClr val="tx2"/>
                    </a:solidFill>
                    <a:latin typeface="Lato" charset="0"/>
                    <a:ea typeface="Lato" charset="0"/>
                    <a:cs typeface="Lato" charset="0"/>
                  </a:rPr>
                  <a:t> increases productivity</a:t>
                </a:r>
              </a:p>
            </p:txBody>
          </p:sp>
          <p:sp>
            <p:nvSpPr>
              <p:cNvPr id="23" name="Rectangle 22">
                <a:extLst>
                  <a:ext uri="{FF2B5EF4-FFF2-40B4-BE49-F238E27FC236}">
                    <a16:creationId xmlns:a16="http://schemas.microsoft.com/office/drawing/2014/main" id="{B14CB1AA-40B3-5844-8E13-21DBF2EE7B0B}"/>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17" name="Group 16">
              <a:extLst>
                <a:ext uri="{FF2B5EF4-FFF2-40B4-BE49-F238E27FC236}">
                  <a16:creationId xmlns:a16="http://schemas.microsoft.com/office/drawing/2014/main" id="{E8714A99-D61D-D04C-99C5-B5749D756BF6}"/>
                </a:ext>
              </a:extLst>
            </p:cNvPr>
            <p:cNvGrpSpPr/>
            <p:nvPr/>
          </p:nvGrpSpPr>
          <p:grpSpPr>
            <a:xfrm>
              <a:off x="1232504" y="8578755"/>
              <a:ext cx="10654696" cy="2881379"/>
              <a:chOff x="1232504" y="3964146"/>
              <a:chExt cx="10654696" cy="2881379"/>
            </a:xfrm>
          </p:grpSpPr>
          <p:sp>
            <p:nvSpPr>
              <p:cNvPr id="18" name="Subtitle 2">
                <a:extLst>
                  <a:ext uri="{FF2B5EF4-FFF2-40B4-BE49-F238E27FC236}">
                    <a16:creationId xmlns:a16="http://schemas.microsoft.com/office/drawing/2014/main" id="{6AF8E750-EDAE-EC44-A151-3F2DCE8F2A57}"/>
                  </a:ext>
                </a:extLst>
              </p:cNvPr>
              <p:cNvSpPr txBox="1">
                <a:spLocks/>
              </p:cNvSpPr>
              <p:nvPr/>
            </p:nvSpPr>
            <p:spPr>
              <a:xfrm>
                <a:off x="1232504" y="4610477"/>
                <a:ext cx="10654696" cy="223504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The simple and minimalistic nature of this project reduces cognitive load with developers so they can focus on the important bits. The generic nature of the library eliminates the kind of bugs which appear due to code duplication.</a:t>
                </a:r>
              </a:p>
            </p:txBody>
          </p:sp>
          <p:sp>
            <p:nvSpPr>
              <p:cNvPr id="19" name="TextBox 18">
                <a:extLst>
                  <a:ext uri="{FF2B5EF4-FFF2-40B4-BE49-F238E27FC236}">
                    <a16:creationId xmlns:a16="http://schemas.microsoft.com/office/drawing/2014/main" id="{C440F98A-A07E-C74E-A694-93E968A76E35}"/>
                  </a:ext>
                </a:extLst>
              </p:cNvPr>
              <p:cNvSpPr txBox="1"/>
              <p:nvPr/>
            </p:nvSpPr>
            <p:spPr>
              <a:xfrm>
                <a:off x="2709915" y="3964146"/>
                <a:ext cx="8140874" cy="646331"/>
              </a:xfrm>
              <a:prstGeom prst="rect">
                <a:avLst/>
              </a:prstGeom>
              <a:noFill/>
            </p:spPr>
            <p:txBody>
              <a:bodyPr wrap="square" rtlCol="0">
                <a:spAutoFit/>
              </a:bodyPr>
              <a:lstStyle/>
              <a:p>
                <a:r>
                  <a:rPr lang="en-US" b="1" dirty="0" err="1">
                    <a:solidFill>
                      <a:schemeClr val="tx2"/>
                    </a:solidFill>
                    <a:latin typeface="Lato" charset="0"/>
                    <a:ea typeface="Lato" charset="0"/>
                    <a:cs typeface="Lato" charset="0"/>
                  </a:rPr>
                  <a:t>GraphQL</a:t>
                </a:r>
                <a:r>
                  <a:rPr lang="en-US" b="1" dirty="0">
                    <a:solidFill>
                      <a:schemeClr val="tx2"/>
                    </a:solidFill>
                    <a:latin typeface="Lato" charset="0"/>
                    <a:ea typeface="Lato" charset="0"/>
                    <a:cs typeface="Lato" charset="0"/>
                  </a:rPr>
                  <a:t> improves maintainability</a:t>
                </a:r>
              </a:p>
            </p:txBody>
          </p:sp>
          <p:sp>
            <p:nvSpPr>
              <p:cNvPr id="20" name="Rectangle 19">
                <a:extLst>
                  <a:ext uri="{FF2B5EF4-FFF2-40B4-BE49-F238E27FC236}">
                    <a16:creationId xmlns:a16="http://schemas.microsoft.com/office/drawing/2014/main" id="{4B22A89E-7F43-064E-90E6-EAFB0DF8356B}"/>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grpSp>
        <p:nvGrpSpPr>
          <p:cNvPr id="24" name="Group 23">
            <a:extLst>
              <a:ext uri="{FF2B5EF4-FFF2-40B4-BE49-F238E27FC236}">
                <a16:creationId xmlns:a16="http://schemas.microsoft.com/office/drawing/2014/main" id="{35043E92-B1B4-4E40-9BDA-70432FF6ABE2}"/>
              </a:ext>
            </a:extLst>
          </p:cNvPr>
          <p:cNvGrpSpPr/>
          <p:nvPr/>
        </p:nvGrpSpPr>
        <p:grpSpPr>
          <a:xfrm>
            <a:off x="12707815" y="3987592"/>
            <a:ext cx="10654696" cy="6978923"/>
            <a:chOff x="1232504" y="3964146"/>
            <a:chExt cx="10654696" cy="6978923"/>
          </a:xfrm>
        </p:grpSpPr>
        <p:grpSp>
          <p:nvGrpSpPr>
            <p:cNvPr id="27" name="Group 26">
              <a:extLst>
                <a:ext uri="{FF2B5EF4-FFF2-40B4-BE49-F238E27FC236}">
                  <a16:creationId xmlns:a16="http://schemas.microsoft.com/office/drawing/2014/main" id="{1FAEEEDA-EB2C-3540-B7FA-D9D706AC7152}"/>
                </a:ext>
              </a:extLst>
            </p:cNvPr>
            <p:cNvGrpSpPr/>
            <p:nvPr/>
          </p:nvGrpSpPr>
          <p:grpSpPr>
            <a:xfrm>
              <a:off x="1232504" y="3964146"/>
              <a:ext cx="10654696" cy="2881379"/>
              <a:chOff x="1232504" y="3964146"/>
              <a:chExt cx="10654696" cy="2881379"/>
            </a:xfrm>
          </p:grpSpPr>
          <p:sp>
            <p:nvSpPr>
              <p:cNvPr id="32" name="Subtitle 2">
                <a:extLst>
                  <a:ext uri="{FF2B5EF4-FFF2-40B4-BE49-F238E27FC236}">
                    <a16:creationId xmlns:a16="http://schemas.microsoft.com/office/drawing/2014/main" id="{EC02CD72-89E5-DD4A-8D8E-FB7615B1D284}"/>
                  </a:ext>
                </a:extLst>
              </p:cNvPr>
              <p:cNvSpPr txBox="1">
                <a:spLocks/>
              </p:cNvSpPr>
              <p:nvPr/>
            </p:nvSpPr>
            <p:spPr>
              <a:xfrm>
                <a:off x="1232504" y="4610477"/>
                <a:ext cx="10654696" cy="223504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The way the </a:t>
                </a:r>
                <a:r>
                  <a:rPr lang="en-US" sz="2800" dirty="0" err="1">
                    <a:solidFill>
                      <a:schemeClr val="tx1">
                        <a:lumMod val="50000"/>
                        <a:lumOff val="50000"/>
                      </a:schemeClr>
                    </a:solidFill>
                    <a:latin typeface="Lato" charset="0"/>
                    <a:ea typeface="Lato" charset="0"/>
                    <a:cs typeface="Lato" charset="0"/>
                  </a:rPr>
                  <a:t>graphql</a:t>
                </a:r>
                <a:r>
                  <a:rPr lang="en-US" sz="2800" dirty="0">
                    <a:solidFill>
                      <a:schemeClr val="tx1">
                        <a:lumMod val="50000"/>
                        <a:lumOff val="50000"/>
                      </a:schemeClr>
                    </a:solidFill>
                    <a:latin typeface="Lato" charset="0"/>
                    <a:ea typeface="Lato" charset="0"/>
                    <a:cs typeface="Lato" charset="0"/>
                  </a:rPr>
                  <a:t>-dotnet library has been built kind of forces you to write code in a way which is highly reusable and can be quite minimalistic when compared to (for example) ASP.NET MVC.</a:t>
                </a:r>
              </a:p>
            </p:txBody>
          </p:sp>
          <p:sp>
            <p:nvSpPr>
              <p:cNvPr id="33" name="TextBox 32">
                <a:extLst>
                  <a:ext uri="{FF2B5EF4-FFF2-40B4-BE49-F238E27FC236}">
                    <a16:creationId xmlns:a16="http://schemas.microsoft.com/office/drawing/2014/main" id="{33510E21-43F6-6149-B22D-4CBD0F383AD3}"/>
                  </a:ext>
                </a:extLst>
              </p:cNvPr>
              <p:cNvSpPr txBox="1"/>
              <p:nvPr/>
            </p:nvSpPr>
            <p:spPr>
              <a:xfrm>
                <a:off x="2709915" y="3964146"/>
                <a:ext cx="6198953" cy="646331"/>
              </a:xfrm>
              <a:prstGeom prst="rect">
                <a:avLst/>
              </a:prstGeom>
              <a:noFill/>
            </p:spPr>
            <p:txBody>
              <a:bodyPr wrap="square" rtlCol="0">
                <a:spAutoFit/>
              </a:bodyPr>
              <a:lstStyle/>
              <a:p>
                <a:r>
                  <a:rPr lang="en-US" b="1" dirty="0" err="1">
                    <a:solidFill>
                      <a:schemeClr val="tx2"/>
                    </a:solidFill>
                    <a:latin typeface="Lato" charset="0"/>
                    <a:ea typeface="Lato" charset="0"/>
                    <a:cs typeface="Lato" charset="0"/>
                  </a:rPr>
                  <a:t>GraphQL</a:t>
                </a:r>
                <a:r>
                  <a:rPr lang="en-US" b="1" dirty="0">
                    <a:solidFill>
                      <a:schemeClr val="tx2"/>
                    </a:solidFill>
                    <a:latin typeface="Lato" charset="0"/>
                    <a:ea typeface="Lato" charset="0"/>
                    <a:cs typeface="Lato" charset="0"/>
                  </a:rPr>
                  <a:t> reduces complexity</a:t>
                </a:r>
              </a:p>
            </p:txBody>
          </p:sp>
          <p:sp>
            <p:nvSpPr>
              <p:cNvPr id="34" name="Rectangle 33">
                <a:extLst>
                  <a:ext uri="{FF2B5EF4-FFF2-40B4-BE49-F238E27FC236}">
                    <a16:creationId xmlns:a16="http://schemas.microsoft.com/office/drawing/2014/main" id="{5519C819-DEF6-044E-97B6-7501B281CF39}"/>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28" name="Group 27">
              <a:extLst>
                <a:ext uri="{FF2B5EF4-FFF2-40B4-BE49-F238E27FC236}">
                  <a16:creationId xmlns:a16="http://schemas.microsoft.com/office/drawing/2014/main" id="{A0F45AF9-0F6C-D744-966A-058CDFD7E9E3}"/>
                </a:ext>
              </a:extLst>
            </p:cNvPr>
            <p:cNvGrpSpPr/>
            <p:nvPr/>
          </p:nvGrpSpPr>
          <p:grpSpPr>
            <a:xfrm>
              <a:off x="1232504" y="8578755"/>
              <a:ext cx="10654696" cy="2364314"/>
              <a:chOff x="1232504" y="3964146"/>
              <a:chExt cx="10654696" cy="2364314"/>
            </a:xfrm>
          </p:grpSpPr>
          <p:sp>
            <p:nvSpPr>
              <p:cNvPr id="29" name="Subtitle 2">
                <a:extLst>
                  <a:ext uri="{FF2B5EF4-FFF2-40B4-BE49-F238E27FC236}">
                    <a16:creationId xmlns:a16="http://schemas.microsoft.com/office/drawing/2014/main" id="{1C08E18F-9057-A44B-90CE-D9AA788BAFFD}"/>
                  </a:ext>
                </a:extLst>
              </p:cNvPr>
              <p:cNvSpPr txBox="1">
                <a:spLocks/>
              </p:cNvSpPr>
              <p:nvPr/>
            </p:nvSpPr>
            <p:spPr>
              <a:xfrm>
                <a:off x="1232504" y="4610477"/>
                <a:ext cx="10654696" cy="171798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Implementation details have no place in a well designed API. </a:t>
                </a:r>
                <a:r>
                  <a:rPr lang="en-US" sz="2800" dirty="0" err="1">
                    <a:solidFill>
                      <a:schemeClr val="tx1">
                        <a:lumMod val="50000"/>
                        <a:lumOff val="50000"/>
                      </a:schemeClr>
                    </a:solidFill>
                    <a:latin typeface="Lato" charset="0"/>
                    <a:ea typeface="Lato" charset="0"/>
                    <a:cs typeface="Lato" charset="0"/>
                  </a:rPr>
                  <a:t>GraphQL</a:t>
                </a:r>
                <a:r>
                  <a:rPr lang="en-US" sz="2800" dirty="0">
                    <a:solidFill>
                      <a:schemeClr val="tx1">
                        <a:lumMod val="50000"/>
                        <a:lumOff val="50000"/>
                      </a:schemeClr>
                    </a:solidFill>
                    <a:latin typeface="Lato" charset="0"/>
                    <a:ea typeface="Lato" charset="0"/>
                    <a:cs typeface="Lato" charset="0"/>
                  </a:rPr>
                  <a:t> makes it incredibly easy to abstract these away to let you focus on what matters most.</a:t>
                </a:r>
              </a:p>
            </p:txBody>
          </p:sp>
          <p:sp>
            <p:nvSpPr>
              <p:cNvPr id="30" name="TextBox 29">
                <a:extLst>
                  <a:ext uri="{FF2B5EF4-FFF2-40B4-BE49-F238E27FC236}">
                    <a16:creationId xmlns:a16="http://schemas.microsoft.com/office/drawing/2014/main" id="{CD3D6527-1B6F-A14B-A493-2C594AD68E8E}"/>
                  </a:ext>
                </a:extLst>
              </p:cNvPr>
              <p:cNvSpPr txBox="1"/>
              <p:nvPr/>
            </p:nvSpPr>
            <p:spPr>
              <a:xfrm>
                <a:off x="2709915" y="3964146"/>
                <a:ext cx="8940245" cy="646331"/>
              </a:xfrm>
              <a:prstGeom prst="rect">
                <a:avLst/>
              </a:prstGeom>
              <a:noFill/>
            </p:spPr>
            <p:txBody>
              <a:bodyPr wrap="square" rtlCol="0">
                <a:spAutoFit/>
              </a:bodyPr>
              <a:lstStyle/>
              <a:p>
                <a:r>
                  <a:rPr lang="en-US" b="1" dirty="0" err="1">
                    <a:solidFill>
                      <a:schemeClr val="tx2"/>
                    </a:solidFill>
                    <a:latin typeface="Lato" charset="0"/>
                    <a:ea typeface="Lato" charset="0"/>
                    <a:cs typeface="Lato" charset="0"/>
                  </a:rPr>
                  <a:t>GraphQL</a:t>
                </a:r>
                <a:r>
                  <a:rPr lang="en-US" b="1" dirty="0">
                    <a:solidFill>
                      <a:schemeClr val="tx2"/>
                    </a:solidFill>
                    <a:latin typeface="Lato" charset="0"/>
                    <a:ea typeface="Lato" charset="0"/>
                    <a:cs typeface="Lato" charset="0"/>
                  </a:rPr>
                  <a:t> lets you focus on real business</a:t>
                </a:r>
              </a:p>
            </p:txBody>
          </p:sp>
          <p:sp>
            <p:nvSpPr>
              <p:cNvPr id="31" name="Rectangle 30">
                <a:extLst>
                  <a:ext uri="{FF2B5EF4-FFF2-40B4-BE49-F238E27FC236}">
                    <a16:creationId xmlns:a16="http://schemas.microsoft.com/office/drawing/2014/main" id="{FC18548F-D628-6B4C-989B-5E43FBA9DE41}"/>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spTree>
    <p:extLst>
      <p:ext uri="{BB962C8B-B14F-4D97-AF65-F5344CB8AC3E}">
        <p14:creationId xmlns:p14="http://schemas.microsoft.com/office/powerpoint/2010/main" val="3390114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s://images.anandtech.com/doci/4015/Surround--9057.jpg">
            <a:extLst>
              <a:ext uri="{FF2B5EF4-FFF2-40B4-BE49-F238E27FC236}">
                <a16:creationId xmlns:a16="http://schemas.microsoft.com/office/drawing/2014/main" id="{9314C28A-6970-4F74-88C1-39E5076DC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255045" cy="137212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2FA6CE3-DACF-4734-B569-C02C98F9CEBA}"/>
              </a:ext>
            </a:extLst>
          </p:cNvPr>
          <p:cNvGrpSpPr/>
          <p:nvPr/>
        </p:nvGrpSpPr>
        <p:grpSpPr>
          <a:xfrm>
            <a:off x="13577382" y="4783793"/>
            <a:ext cx="8858075" cy="1993978"/>
            <a:chOff x="13577382" y="5387242"/>
            <a:chExt cx="8858075" cy="1993978"/>
          </a:xfrm>
        </p:grpSpPr>
        <p:sp>
          <p:nvSpPr>
            <p:cNvPr id="10" name="TextBox 9">
              <a:extLst>
                <a:ext uri="{FF2B5EF4-FFF2-40B4-BE49-F238E27FC236}">
                  <a16:creationId xmlns:a16="http://schemas.microsoft.com/office/drawing/2014/main" id="{BF71A4AF-7BC1-4AFA-AEE8-4D8B1A296373}"/>
                </a:ext>
              </a:extLst>
            </p:cNvPr>
            <p:cNvSpPr txBox="1"/>
            <p:nvPr/>
          </p:nvSpPr>
          <p:spPr>
            <a:xfrm>
              <a:off x="13577382" y="6858000"/>
              <a:ext cx="8858075" cy="523220"/>
            </a:xfrm>
            <a:prstGeom prst="rect">
              <a:avLst/>
            </a:prstGeom>
            <a:noFill/>
          </p:spPr>
          <p:txBody>
            <a:bodyPr wrap="square" rtlCol="0">
              <a:spAutoFit/>
            </a:bodyPr>
            <a:lstStyle/>
            <a:p>
              <a:r>
                <a:rPr lang="en-US" sz="2800" dirty="0">
                  <a:latin typeface="Lato" charset="0"/>
                  <a:ea typeface="Lato" charset="0"/>
                  <a:cs typeface="Lato" charset="0"/>
                </a:rPr>
                <a:t>And why it was awesome in the first place…</a:t>
              </a:r>
            </a:p>
          </p:txBody>
        </p:sp>
        <p:sp>
          <p:nvSpPr>
            <p:cNvPr id="11" name="TextBox 10">
              <a:extLst>
                <a:ext uri="{FF2B5EF4-FFF2-40B4-BE49-F238E27FC236}">
                  <a16:creationId xmlns:a16="http://schemas.microsoft.com/office/drawing/2014/main" id="{8591B75F-5A79-4D50-9C78-2D3C85B0A556}"/>
                </a:ext>
              </a:extLst>
            </p:cNvPr>
            <p:cNvSpPr txBox="1"/>
            <p:nvPr/>
          </p:nvSpPr>
          <p:spPr>
            <a:xfrm>
              <a:off x="13589715" y="5387242"/>
              <a:ext cx="8254285" cy="1015663"/>
            </a:xfrm>
            <a:prstGeom prst="rect">
              <a:avLst/>
            </a:prstGeom>
            <a:noFill/>
          </p:spPr>
          <p:txBody>
            <a:bodyPr wrap="square" rtlCol="0">
              <a:spAutoFit/>
            </a:bodyPr>
            <a:lstStyle/>
            <a:p>
              <a:r>
                <a:rPr lang="en-US" sz="6000" b="1" dirty="0">
                  <a:latin typeface="Lato Black" panose="020F0502020204030203" pitchFamily="34" charset="0"/>
                  <a:ea typeface="Lato Black" panose="020F0502020204030203" pitchFamily="34" charset="0"/>
                  <a:cs typeface="Lato Black" panose="020F0502020204030203" pitchFamily="34" charset="0"/>
                </a:rPr>
                <a:t>Windows Phone 7</a:t>
              </a:r>
            </a:p>
          </p:txBody>
        </p:sp>
      </p:grpSp>
    </p:spTree>
    <p:extLst>
      <p:ext uri="{BB962C8B-B14F-4D97-AF65-F5344CB8AC3E}">
        <p14:creationId xmlns:p14="http://schemas.microsoft.com/office/powerpoint/2010/main" val="2733014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7B468BB6-B1B9-0D44-AD22-3D6AE43BEEBF}"/>
              </a:ext>
            </a:extLst>
          </p:cNvPr>
          <p:cNvSpPr txBox="1"/>
          <p:nvPr/>
        </p:nvSpPr>
        <p:spPr>
          <a:xfrm>
            <a:off x="1642027" y="1762299"/>
            <a:ext cx="12117516" cy="1938992"/>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CLIENT LIBRARIES </a:t>
            </a:r>
            <a:r>
              <a:rPr lang="en-US" sz="6000" dirty="0">
                <a:solidFill>
                  <a:schemeClr val="tx2"/>
                </a:solidFill>
                <a:latin typeface="Lato Black" panose="020F0502020204030203" pitchFamily="34" charset="0"/>
                <a:ea typeface="Lato Black" panose="020F0502020204030203" pitchFamily="34" charset="0"/>
                <a:cs typeface="Lato Black" panose="020F0502020204030203" pitchFamily="34" charset="0"/>
              </a:rPr>
              <a:t>IN ALL MAJOR LANGUAGES</a:t>
            </a:r>
          </a:p>
        </p:txBody>
      </p:sp>
      <p:grpSp>
        <p:nvGrpSpPr>
          <p:cNvPr id="3" name="Group 2">
            <a:extLst>
              <a:ext uri="{FF2B5EF4-FFF2-40B4-BE49-F238E27FC236}">
                <a16:creationId xmlns:a16="http://schemas.microsoft.com/office/drawing/2014/main" id="{A5D3298C-F364-AC45-8C41-9961C711419C}"/>
              </a:ext>
            </a:extLst>
          </p:cNvPr>
          <p:cNvGrpSpPr/>
          <p:nvPr/>
        </p:nvGrpSpPr>
        <p:grpSpPr>
          <a:xfrm>
            <a:off x="1627701" y="5087953"/>
            <a:ext cx="6704031" cy="3398443"/>
            <a:chOff x="1627701" y="4826695"/>
            <a:chExt cx="6704031" cy="3398443"/>
          </a:xfrm>
        </p:grpSpPr>
        <p:grpSp>
          <p:nvGrpSpPr>
            <p:cNvPr id="28" name="Group 27">
              <a:extLst>
                <a:ext uri="{FF2B5EF4-FFF2-40B4-BE49-F238E27FC236}">
                  <a16:creationId xmlns:a16="http://schemas.microsoft.com/office/drawing/2014/main" id="{01DB2E1E-651A-6E44-84EA-8297C0B2942E}"/>
                </a:ext>
              </a:extLst>
            </p:cNvPr>
            <p:cNvGrpSpPr/>
            <p:nvPr/>
          </p:nvGrpSpPr>
          <p:grpSpPr>
            <a:xfrm>
              <a:off x="1627701" y="4826695"/>
              <a:ext cx="6704031" cy="3398443"/>
              <a:chOff x="2008169" y="5740735"/>
              <a:chExt cx="6704031" cy="3398443"/>
            </a:xfrm>
          </p:grpSpPr>
          <p:sp>
            <p:nvSpPr>
              <p:cNvPr id="38" name="Subtitle 2">
                <a:extLst>
                  <a:ext uri="{FF2B5EF4-FFF2-40B4-BE49-F238E27FC236}">
                    <a16:creationId xmlns:a16="http://schemas.microsoft.com/office/drawing/2014/main" id="{EF315B46-9890-1843-AA95-597113433CAD}"/>
                  </a:ext>
                </a:extLst>
              </p:cNvPr>
              <p:cNvSpPr txBox="1">
                <a:spLocks/>
              </p:cNvSpPr>
              <p:nvPr/>
            </p:nvSpPr>
            <p:spPr>
              <a:xfrm>
                <a:off x="2008169" y="6387066"/>
                <a:ext cx="6704031" cy="2752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JavaScript has dozen of client implementations. There is always a  good fitting library, but this is mostly dependent on the framework you are (not) using.</a:t>
                </a:r>
              </a:p>
            </p:txBody>
          </p:sp>
          <p:sp>
            <p:nvSpPr>
              <p:cNvPr id="39" name="TextBox 38">
                <a:extLst>
                  <a:ext uri="{FF2B5EF4-FFF2-40B4-BE49-F238E27FC236}">
                    <a16:creationId xmlns:a16="http://schemas.microsoft.com/office/drawing/2014/main" id="{030C2892-2103-3540-B7C5-6B172A605D17}"/>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JavaScript</a:t>
                </a:r>
              </a:p>
            </p:txBody>
          </p:sp>
        </p:grpSp>
        <p:sp>
          <p:nvSpPr>
            <p:cNvPr id="30" name="Rectangle 29">
              <a:extLst>
                <a:ext uri="{FF2B5EF4-FFF2-40B4-BE49-F238E27FC236}">
                  <a16:creationId xmlns:a16="http://schemas.microsoft.com/office/drawing/2014/main" id="{6C377BA3-F5E5-E942-9E7E-E183314604A6}"/>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2" name="Group 31">
            <a:extLst>
              <a:ext uri="{FF2B5EF4-FFF2-40B4-BE49-F238E27FC236}">
                <a16:creationId xmlns:a16="http://schemas.microsoft.com/office/drawing/2014/main" id="{76837913-D1BA-254D-9D83-EA3E31ED2C2B}"/>
              </a:ext>
            </a:extLst>
          </p:cNvPr>
          <p:cNvGrpSpPr/>
          <p:nvPr/>
        </p:nvGrpSpPr>
        <p:grpSpPr>
          <a:xfrm>
            <a:off x="8833023" y="5087953"/>
            <a:ext cx="6704031" cy="2881379"/>
            <a:chOff x="1627701" y="4826695"/>
            <a:chExt cx="6704031" cy="2881379"/>
          </a:xfrm>
        </p:grpSpPr>
        <p:grpSp>
          <p:nvGrpSpPr>
            <p:cNvPr id="37" name="Group 36">
              <a:extLst>
                <a:ext uri="{FF2B5EF4-FFF2-40B4-BE49-F238E27FC236}">
                  <a16:creationId xmlns:a16="http://schemas.microsoft.com/office/drawing/2014/main" id="{0C7003E5-C659-144F-BBAA-55A295DA5EA8}"/>
                </a:ext>
              </a:extLst>
            </p:cNvPr>
            <p:cNvGrpSpPr/>
            <p:nvPr/>
          </p:nvGrpSpPr>
          <p:grpSpPr>
            <a:xfrm>
              <a:off x="1627701" y="4826695"/>
              <a:ext cx="6704031" cy="2881379"/>
              <a:chOff x="2008169" y="5740735"/>
              <a:chExt cx="6704031" cy="2881379"/>
            </a:xfrm>
          </p:grpSpPr>
          <p:sp>
            <p:nvSpPr>
              <p:cNvPr id="41" name="Subtitle 2">
                <a:extLst>
                  <a:ext uri="{FF2B5EF4-FFF2-40B4-BE49-F238E27FC236}">
                    <a16:creationId xmlns:a16="http://schemas.microsoft.com/office/drawing/2014/main" id="{0FD6663C-6B73-DF41-8DBB-1143861B97B7}"/>
                  </a:ext>
                </a:extLst>
              </p:cNvPr>
              <p:cNvSpPr txBox="1">
                <a:spLocks/>
              </p:cNvSpPr>
              <p:nvPr/>
            </p:nvSpPr>
            <p:spPr>
              <a:xfrm>
                <a:off x="2008169" y="6387066"/>
                <a:ext cx="6704031" cy="223504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Python is amazing for data-science experiments. Having the ability to write </a:t>
                </a:r>
                <a:r>
                  <a:rPr lang="en-US" sz="2800" dirty="0" err="1">
                    <a:solidFill>
                      <a:srgbClr val="7F7F7F"/>
                    </a:solidFill>
                    <a:latin typeface="Lato" charset="0"/>
                    <a:ea typeface="Lato" charset="0"/>
                    <a:cs typeface="Lato" charset="0"/>
                  </a:rPr>
                  <a:t>gql</a:t>
                </a:r>
                <a:r>
                  <a:rPr lang="en-US" sz="2800" dirty="0">
                    <a:solidFill>
                      <a:srgbClr val="7F7F7F"/>
                    </a:solidFill>
                    <a:latin typeface="Lato" charset="0"/>
                    <a:ea typeface="Lato" charset="0"/>
                    <a:cs typeface="Lato" charset="0"/>
                  </a:rPr>
                  <a:t> queries directly from python is just totally amazing.</a:t>
                </a:r>
              </a:p>
            </p:txBody>
          </p:sp>
          <p:sp>
            <p:nvSpPr>
              <p:cNvPr id="42" name="TextBox 41">
                <a:extLst>
                  <a:ext uri="{FF2B5EF4-FFF2-40B4-BE49-F238E27FC236}">
                    <a16:creationId xmlns:a16="http://schemas.microsoft.com/office/drawing/2014/main" id="{5C05F4BB-E8D4-6340-ABD6-ADD1FF052EF1}"/>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Python</a:t>
                </a:r>
              </a:p>
            </p:txBody>
          </p:sp>
        </p:grpSp>
        <p:sp>
          <p:nvSpPr>
            <p:cNvPr id="40" name="Rectangle 39">
              <a:extLst>
                <a:ext uri="{FF2B5EF4-FFF2-40B4-BE49-F238E27FC236}">
                  <a16:creationId xmlns:a16="http://schemas.microsoft.com/office/drawing/2014/main" id="{9B9B1661-69CC-634A-A898-4EC85B5EE651}"/>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3" name="Group 42">
            <a:extLst>
              <a:ext uri="{FF2B5EF4-FFF2-40B4-BE49-F238E27FC236}">
                <a16:creationId xmlns:a16="http://schemas.microsoft.com/office/drawing/2014/main" id="{81E29FDD-B5CD-1C43-B9D3-651C38521A6F}"/>
              </a:ext>
            </a:extLst>
          </p:cNvPr>
          <p:cNvGrpSpPr/>
          <p:nvPr/>
        </p:nvGrpSpPr>
        <p:grpSpPr>
          <a:xfrm>
            <a:off x="16038345" y="5087953"/>
            <a:ext cx="6704031" cy="1847249"/>
            <a:chOff x="1627701" y="4826695"/>
            <a:chExt cx="6704031" cy="1847249"/>
          </a:xfrm>
        </p:grpSpPr>
        <p:grpSp>
          <p:nvGrpSpPr>
            <p:cNvPr id="44" name="Group 43">
              <a:extLst>
                <a:ext uri="{FF2B5EF4-FFF2-40B4-BE49-F238E27FC236}">
                  <a16:creationId xmlns:a16="http://schemas.microsoft.com/office/drawing/2014/main" id="{19595575-F544-DF49-B93D-198AD532E936}"/>
                </a:ext>
              </a:extLst>
            </p:cNvPr>
            <p:cNvGrpSpPr/>
            <p:nvPr/>
          </p:nvGrpSpPr>
          <p:grpSpPr>
            <a:xfrm>
              <a:off x="1627701" y="4826695"/>
              <a:ext cx="6704031" cy="1847249"/>
              <a:chOff x="2008169" y="5740735"/>
              <a:chExt cx="6704031" cy="1847249"/>
            </a:xfrm>
          </p:grpSpPr>
          <p:sp>
            <p:nvSpPr>
              <p:cNvPr id="46" name="Subtitle 2">
                <a:extLst>
                  <a:ext uri="{FF2B5EF4-FFF2-40B4-BE49-F238E27FC236}">
                    <a16:creationId xmlns:a16="http://schemas.microsoft.com/office/drawing/2014/main" id="{BD4D99B7-E0C3-7948-AA75-7AA0EEC8366E}"/>
                  </a:ext>
                </a:extLst>
              </p:cNvPr>
              <p:cNvSpPr txBox="1">
                <a:spLocks/>
              </p:cNvSpPr>
              <p:nvPr/>
            </p:nvSpPr>
            <p:spPr>
              <a:xfrm>
                <a:off x="2008169" y="6387066"/>
                <a:ext cx="6704031" cy="120091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Are you writing apps for iOS? You’re in luck!</a:t>
                </a:r>
              </a:p>
            </p:txBody>
          </p:sp>
          <p:sp>
            <p:nvSpPr>
              <p:cNvPr id="47" name="TextBox 46">
                <a:extLst>
                  <a:ext uri="{FF2B5EF4-FFF2-40B4-BE49-F238E27FC236}">
                    <a16:creationId xmlns:a16="http://schemas.microsoft.com/office/drawing/2014/main" id="{1690B952-25D9-7742-AF61-2D2BEFF94E4A}"/>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Swift</a:t>
                </a:r>
              </a:p>
            </p:txBody>
          </p:sp>
        </p:grpSp>
        <p:sp>
          <p:nvSpPr>
            <p:cNvPr id="45" name="Rectangle 44">
              <a:extLst>
                <a:ext uri="{FF2B5EF4-FFF2-40B4-BE49-F238E27FC236}">
                  <a16:creationId xmlns:a16="http://schemas.microsoft.com/office/drawing/2014/main" id="{BFCCF6CA-7CE1-694F-B5D6-AAEB4B495E4B}"/>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8" name="Group 47">
            <a:extLst>
              <a:ext uri="{FF2B5EF4-FFF2-40B4-BE49-F238E27FC236}">
                <a16:creationId xmlns:a16="http://schemas.microsoft.com/office/drawing/2014/main" id="{B8E3745F-0EAE-6C44-BEF4-6B12EB6C9817}"/>
              </a:ext>
            </a:extLst>
          </p:cNvPr>
          <p:cNvGrpSpPr/>
          <p:nvPr/>
        </p:nvGrpSpPr>
        <p:grpSpPr>
          <a:xfrm>
            <a:off x="1627701" y="8712897"/>
            <a:ext cx="6704031" cy="2364314"/>
            <a:chOff x="1627701" y="4826695"/>
            <a:chExt cx="6704031" cy="2364314"/>
          </a:xfrm>
        </p:grpSpPr>
        <p:grpSp>
          <p:nvGrpSpPr>
            <p:cNvPr id="49" name="Group 48">
              <a:extLst>
                <a:ext uri="{FF2B5EF4-FFF2-40B4-BE49-F238E27FC236}">
                  <a16:creationId xmlns:a16="http://schemas.microsoft.com/office/drawing/2014/main" id="{75A7EB5A-798A-A146-B5AF-13974234D8EF}"/>
                </a:ext>
              </a:extLst>
            </p:cNvPr>
            <p:cNvGrpSpPr/>
            <p:nvPr/>
          </p:nvGrpSpPr>
          <p:grpSpPr>
            <a:xfrm>
              <a:off x="1627701" y="4826695"/>
              <a:ext cx="6704031" cy="2364314"/>
              <a:chOff x="2008169" y="5740735"/>
              <a:chExt cx="6704031" cy="2364314"/>
            </a:xfrm>
          </p:grpSpPr>
          <p:sp>
            <p:nvSpPr>
              <p:cNvPr id="51" name="Subtitle 2">
                <a:extLst>
                  <a:ext uri="{FF2B5EF4-FFF2-40B4-BE49-F238E27FC236}">
                    <a16:creationId xmlns:a16="http://schemas.microsoft.com/office/drawing/2014/main" id="{C55619FA-A526-C94A-A162-C5318385F23C}"/>
                  </a:ext>
                </a:extLst>
              </p:cNvPr>
              <p:cNvSpPr txBox="1">
                <a:spLocks/>
              </p:cNvSpPr>
              <p:nvPr/>
            </p:nvSpPr>
            <p:spPr>
              <a:xfrm>
                <a:off x="2008169" y="6387066"/>
                <a:ext cx="6704031" cy="171798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This is probably not the main target for this audience, but who knows. There are libraries for this language.</a:t>
                </a:r>
              </a:p>
            </p:txBody>
          </p:sp>
          <p:sp>
            <p:nvSpPr>
              <p:cNvPr id="52" name="TextBox 51">
                <a:extLst>
                  <a:ext uri="{FF2B5EF4-FFF2-40B4-BE49-F238E27FC236}">
                    <a16:creationId xmlns:a16="http://schemas.microsoft.com/office/drawing/2014/main" id="{9833CDD6-E3B5-0E41-AD8E-1CDA6FB41D87}"/>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C#</a:t>
                </a:r>
              </a:p>
            </p:txBody>
          </p:sp>
        </p:grpSp>
        <p:sp>
          <p:nvSpPr>
            <p:cNvPr id="50" name="Rectangle 49">
              <a:extLst>
                <a:ext uri="{FF2B5EF4-FFF2-40B4-BE49-F238E27FC236}">
                  <a16:creationId xmlns:a16="http://schemas.microsoft.com/office/drawing/2014/main" id="{6D08449E-1834-0B46-923B-9F2DA3E78D44}"/>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53" name="Group 52">
            <a:extLst>
              <a:ext uri="{FF2B5EF4-FFF2-40B4-BE49-F238E27FC236}">
                <a16:creationId xmlns:a16="http://schemas.microsoft.com/office/drawing/2014/main" id="{8D78B981-D946-1C4C-B468-BA657D515A9F}"/>
              </a:ext>
            </a:extLst>
          </p:cNvPr>
          <p:cNvGrpSpPr/>
          <p:nvPr/>
        </p:nvGrpSpPr>
        <p:grpSpPr>
          <a:xfrm>
            <a:off x="8833023" y="8712897"/>
            <a:ext cx="6704031" cy="2881379"/>
            <a:chOff x="1627701" y="4826695"/>
            <a:chExt cx="6704031" cy="2881379"/>
          </a:xfrm>
        </p:grpSpPr>
        <p:grpSp>
          <p:nvGrpSpPr>
            <p:cNvPr id="54" name="Group 53">
              <a:extLst>
                <a:ext uri="{FF2B5EF4-FFF2-40B4-BE49-F238E27FC236}">
                  <a16:creationId xmlns:a16="http://schemas.microsoft.com/office/drawing/2014/main" id="{91F3E87E-D060-3541-83A8-B73EF8131AF8}"/>
                </a:ext>
              </a:extLst>
            </p:cNvPr>
            <p:cNvGrpSpPr/>
            <p:nvPr/>
          </p:nvGrpSpPr>
          <p:grpSpPr>
            <a:xfrm>
              <a:off x="1627701" y="4826695"/>
              <a:ext cx="6704031" cy="2881379"/>
              <a:chOff x="2008169" y="5740735"/>
              <a:chExt cx="6704031" cy="2881379"/>
            </a:xfrm>
          </p:grpSpPr>
          <p:sp>
            <p:nvSpPr>
              <p:cNvPr id="56" name="Subtitle 2">
                <a:extLst>
                  <a:ext uri="{FF2B5EF4-FFF2-40B4-BE49-F238E27FC236}">
                    <a16:creationId xmlns:a16="http://schemas.microsoft.com/office/drawing/2014/main" id="{39C35FD7-D11C-FF4B-830E-6022D2AC720D}"/>
                  </a:ext>
                </a:extLst>
              </p:cNvPr>
              <p:cNvSpPr txBox="1">
                <a:spLocks/>
              </p:cNvSpPr>
              <p:nvPr/>
            </p:nvSpPr>
            <p:spPr>
              <a:xfrm>
                <a:off x="2008169" y="6387066"/>
                <a:ext cx="6704031" cy="223504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I have probably used the wrong term in the wrong audience but whatever. Show some love for legacy java apps (or Android).</a:t>
                </a:r>
              </a:p>
            </p:txBody>
          </p:sp>
          <p:sp>
            <p:nvSpPr>
              <p:cNvPr id="57" name="TextBox 56">
                <a:extLst>
                  <a:ext uri="{FF2B5EF4-FFF2-40B4-BE49-F238E27FC236}">
                    <a16:creationId xmlns:a16="http://schemas.microsoft.com/office/drawing/2014/main" id="{B56C9214-AB83-5745-B576-04B6E920BA8E}"/>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Java</a:t>
                </a:r>
              </a:p>
            </p:txBody>
          </p:sp>
        </p:grpSp>
        <p:sp>
          <p:nvSpPr>
            <p:cNvPr id="55" name="Rectangle 54">
              <a:extLst>
                <a:ext uri="{FF2B5EF4-FFF2-40B4-BE49-F238E27FC236}">
                  <a16:creationId xmlns:a16="http://schemas.microsoft.com/office/drawing/2014/main" id="{54DA445A-8003-694F-9D62-FDFFD8798B61}"/>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58" name="Group 57">
            <a:extLst>
              <a:ext uri="{FF2B5EF4-FFF2-40B4-BE49-F238E27FC236}">
                <a16:creationId xmlns:a16="http://schemas.microsoft.com/office/drawing/2014/main" id="{1B88B332-D103-E64D-91C4-B37EC444D4BD}"/>
              </a:ext>
            </a:extLst>
          </p:cNvPr>
          <p:cNvGrpSpPr/>
          <p:nvPr/>
        </p:nvGrpSpPr>
        <p:grpSpPr>
          <a:xfrm>
            <a:off x="16038345" y="8712897"/>
            <a:ext cx="6704031" cy="2967556"/>
            <a:chOff x="1627701" y="4826695"/>
            <a:chExt cx="6704031" cy="2967556"/>
          </a:xfrm>
        </p:grpSpPr>
        <p:grpSp>
          <p:nvGrpSpPr>
            <p:cNvPr id="59" name="Group 58">
              <a:extLst>
                <a:ext uri="{FF2B5EF4-FFF2-40B4-BE49-F238E27FC236}">
                  <a16:creationId xmlns:a16="http://schemas.microsoft.com/office/drawing/2014/main" id="{9F53DB44-25D1-AB4A-B40E-32C89074711F}"/>
                </a:ext>
              </a:extLst>
            </p:cNvPr>
            <p:cNvGrpSpPr/>
            <p:nvPr/>
          </p:nvGrpSpPr>
          <p:grpSpPr>
            <a:xfrm>
              <a:off x="1627701" y="4826695"/>
              <a:ext cx="6704031" cy="2967556"/>
              <a:chOff x="2008169" y="5740735"/>
              <a:chExt cx="6704031" cy="2967556"/>
            </a:xfrm>
          </p:grpSpPr>
          <p:sp>
            <p:nvSpPr>
              <p:cNvPr id="61" name="Subtitle 2">
                <a:extLst>
                  <a:ext uri="{FF2B5EF4-FFF2-40B4-BE49-F238E27FC236}">
                    <a16:creationId xmlns:a16="http://schemas.microsoft.com/office/drawing/2014/main" id="{85C8E079-E64F-504A-83D1-09F61BA56C6E}"/>
                  </a:ext>
                </a:extLst>
              </p:cNvPr>
              <p:cNvSpPr txBox="1">
                <a:spLocks/>
              </p:cNvSpPr>
              <p:nvPr/>
            </p:nvSpPr>
            <p:spPr>
              <a:xfrm>
                <a:off x="2008169" y="6387066"/>
                <a:ext cx="6704031" cy="232122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In the end the specification is open, and all operations are done over a HTTP POST call either way.</a:t>
                </a:r>
              </a:p>
              <a:p>
                <a:pPr algn="l"/>
                <a:r>
                  <a:rPr lang="en-US" sz="2800" dirty="0">
                    <a:solidFill>
                      <a:srgbClr val="7F7F7F"/>
                    </a:solidFill>
                    <a:latin typeface="Lato" charset="0"/>
                    <a:ea typeface="Lato" charset="0"/>
                    <a:cs typeface="Lato" charset="0"/>
                  </a:rPr>
                  <a:t>So feel free to implement your own.</a:t>
                </a:r>
              </a:p>
            </p:txBody>
          </p:sp>
          <p:sp>
            <p:nvSpPr>
              <p:cNvPr id="62" name="TextBox 61">
                <a:extLst>
                  <a:ext uri="{FF2B5EF4-FFF2-40B4-BE49-F238E27FC236}">
                    <a16:creationId xmlns:a16="http://schemas.microsoft.com/office/drawing/2014/main" id="{3F14C7A2-57E8-744B-B965-8895463352E7}"/>
                  </a:ext>
                </a:extLst>
              </p:cNvPr>
              <p:cNvSpPr txBox="1"/>
              <p:nvPr/>
            </p:nvSpPr>
            <p:spPr>
              <a:xfrm>
                <a:off x="3195260" y="5740735"/>
                <a:ext cx="530186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Many more, and HTTP!</a:t>
                </a:r>
              </a:p>
            </p:txBody>
          </p:sp>
        </p:grpSp>
        <p:sp>
          <p:nvSpPr>
            <p:cNvPr id="60" name="Rectangle 59">
              <a:extLst>
                <a:ext uri="{FF2B5EF4-FFF2-40B4-BE49-F238E27FC236}">
                  <a16:creationId xmlns:a16="http://schemas.microsoft.com/office/drawing/2014/main" id="{8639E7A5-730E-8242-80B1-0026D379151C}"/>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1780979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A58BD1-E26C-1744-BE49-A8C94931E635}"/>
              </a:ext>
            </a:extLst>
          </p:cNvPr>
          <p:cNvGrpSpPr/>
          <p:nvPr/>
        </p:nvGrpSpPr>
        <p:grpSpPr>
          <a:xfrm>
            <a:off x="5016223" y="5153613"/>
            <a:ext cx="14345204" cy="3509576"/>
            <a:chOff x="5016223" y="4772613"/>
            <a:chExt cx="14345204" cy="3509576"/>
          </a:xfrm>
        </p:grpSpPr>
        <p:grpSp>
          <p:nvGrpSpPr>
            <p:cNvPr id="6" name="Group 5"/>
            <p:cNvGrpSpPr/>
            <p:nvPr/>
          </p:nvGrpSpPr>
          <p:grpSpPr>
            <a:xfrm>
              <a:off x="5016223" y="5433811"/>
              <a:ext cx="14345204" cy="2848378"/>
              <a:chOff x="5016223" y="6134725"/>
              <a:chExt cx="14345204" cy="2848378"/>
            </a:xfrm>
          </p:grpSpPr>
          <p:sp>
            <p:nvSpPr>
              <p:cNvPr id="21" name="TextBox 20"/>
              <p:cNvSpPr txBox="1"/>
              <p:nvPr/>
            </p:nvSpPr>
            <p:spPr>
              <a:xfrm>
                <a:off x="5016223" y="6134725"/>
                <a:ext cx="14345204" cy="1446550"/>
              </a:xfrm>
              <a:prstGeom prst="rect">
                <a:avLst/>
              </a:prstGeom>
              <a:noFill/>
            </p:spPr>
            <p:txBody>
              <a:bodyPr wrap="square" rtlCol="0">
                <a:spAutoFit/>
              </a:bodyPr>
              <a:lstStyle/>
              <a:p>
                <a:pPr algn="ctr"/>
                <a:r>
                  <a:rPr lang="en-US" sz="88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Why not?</a:t>
                </a:r>
              </a:p>
            </p:txBody>
          </p:sp>
          <p:sp>
            <p:nvSpPr>
              <p:cNvPr id="5" name="Rectangle 4"/>
              <p:cNvSpPr/>
              <p:nvPr/>
            </p:nvSpPr>
            <p:spPr>
              <a:xfrm>
                <a:off x="6094413" y="7782774"/>
                <a:ext cx="12188825" cy="1200329"/>
              </a:xfrm>
              <a:prstGeom prst="rect">
                <a:avLst/>
              </a:prstGeom>
            </p:spPr>
            <p:txBody>
              <a:bodyPr>
                <a:spAutoFit/>
              </a:bodyPr>
              <a:lstStyle/>
              <a:p>
                <a:pPr algn="ctr"/>
                <a:r>
                  <a:rPr lang="en-US" dirty="0">
                    <a:solidFill>
                      <a:srgbClr val="7F7F7F"/>
                    </a:solidFill>
                    <a:latin typeface="Lato" charset="0"/>
                    <a:ea typeface="Lato" charset="0"/>
                    <a:cs typeface="Lato" charset="0"/>
                  </a:rPr>
                  <a:t>With this in mind, the marketing department would inform the department to create a prototype. </a:t>
                </a:r>
                <a:endParaRPr lang="en-US" dirty="0">
                  <a:solidFill>
                    <a:srgbClr val="7F7F7F"/>
                  </a:solidFill>
                </a:endParaRPr>
              </a:p>
            </p:txBody>
          </p:sp>
        </p:grpSp>
        <p:sp>
          <p:nvSpPr>
            <p:cNvPr id="10" name="Rectangle 9">
              <a:extLst>
                <a:ext uri="{FF2B5EF4-FFF2-40B4-BE49-F238E27FC236}">
                  <a16:creationId xmlns:a16="http://schemas.microsoft.com/office/drawing/2014/main" id="{319AF672-AC65-1A40-B4C1-FE71428E594A}"/>
                </a:ext>
              </a:extLst>
            </p:cNvPr>
            <p:cNvSpPr/>
            <p:nvPr/>
          </p:nvSpPr>
          <p:spPr>
            <a:xfrm>
              <a:off x="11618464" y="4772613"/>
              <a:ext cx="1140721" cy="11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4143438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137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56BCB4-CBDE-B74E-B7E4-B4D4C6AF6629}"/>
              </a:ext>
            </a:extLst>
          </p:cNvPr>
          <p:cNvSpPr/>
          <p:nvPr/>
        </p:nvSpPr>
        <p:spPr>
          <a:xfrm>
            <a:off x="12188825" y="0"/>
            <a:ext cx="12188825"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EA01E9-D48D-5049-A42C-5B95EA7CCD9E}"/>
              </a:ext>
            </a:extLst>
          </p:cNvPr>
          <p:cNvSpPr/>
          <p:nvPr/>
        </p:nvSpPr>
        <p:spPr>
          <a:xfrm>
            <a:off x="14294897" y="2869659"/>
            <a:ext cx="7976681" cy="7976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F299698-17A3-1B4F-BCCA-F87D9CC4ACE7}"/>
              </a:ext>
            </a:extLst>
          </p:cNvPr>
          <p:cNvSpPr/>
          <p:nvPr/>
        </p:nvSpPr>
        <p:spPr>
          <a:xfrm>
            <a:off x="14758582" y="3333344"/>
            <a:ext cx="7976681" cy="7976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9F94E8F-8F3A-1644-9CB0-B00C11AD9671}"/>
              </a:ext>
            </a:extLst>
          </p:cNvPr>
          <p:cNvGrpSpPr/>
          <p:nvPr/>
        </p:nvGrpSpPr>
        <p:grpSpPr>
          <a:xfrm>
            <a:off x="15410780" y="4922775"/>
            <a:ext cx="6672284" cy="3633590"/>
            <a:chOff x="15915342" y="4922775"/>
            <a:chExt cx="6672284" cy="3633590"/>
          </a:xfrm>
        </p:grpSpPr>
        <p:sp>
          <p:nvSpPr>
            <p:cNvPr id="17" name="TextBox 16"/>
            <p:cNvSpPr txBox="1"/>
            <p:nvPr/>
          </p:nvSpPr>
          <p:spPr>
            <a:xfrm>
              <a:off x="16001116" y="4922775"/>
              <a:ext cx="3765552"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HELLO!</a:t>
              </a:r>
            </a:p>
          </p:txBody>
        </p:sp>
        <p:sp>
          <p:nvSpPr>
            <p:cNvPr id="16" name="TextBox 15"/>
            <p:cNvSpPr txBox="1"/>
            <p:nvPr/>
          </p:nvSpPr>
          <p:spPr>
            <a:xfrm>
              <a:off x="17327830" y="6648971"/>
              <a:ext cx="4563520"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I’m Corstian</a:t>
              </a:r>
            </a:p>
          </p:txBody>
        </p:sp>
        <p:sp>
          <p:nvSpPr>
            <p:cNvPr id="18" name="Subtitle 2"/>
            <p:cNvSpPr txBox="1">
              <a:spLocks/>
            </p:cNvSpPr>
            <p:nvPr/>
          </p:nvSpPr>
          <p:spPr>
            <a:xfrm>
              <a:off x="15915342" y="7295302"/>
              <a:ext cx="6672284" cy="126106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latin typeface="Lato" charset="0"/>
                  <a:ea typeface="Lato" charset="0"/>
                  <a:cs typeface="Lato" charset="0"/>
                </a:rPr>
                <a:t>Software developer, aviation enthusiast and (recovering) coffee addict.</a:t>
              </a:r>
            </a:p>
          </p:txBody>
        </p:sp>
        <p:sp>
          <p:nvSpPr>
            <p:cNvPr id="19" name="Rectangle 18">
              <a:extLst>
                <a:ext uri="{FF2B5EF4-FFF2-40B4-BE49-F238E27FC236}">
                  <a16:creationId xmlns:a16="http://schemas.microsoft.com/office/drawing/2014/main" id="{4819D254-0288-9340-8109-9C3EB6DA4EEF}"/>
                </a:ext>
              </a:extLst>
            </p:cNvPr>
            <p:cNvSpPr/>
            <p:nvPr/>
          </p:nvSpPr>
          <p:spPr>
            <a:xfrm>
              <a:off x="16149420" y="6912265"/>
              <a:ext cx="714725"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pic>
        <p:nvPicPr>
          <p:cNvPr id="4" name="Picture Placeholder 3">
            <a:extLst>
              <a:ext uri="{FF2B5EF4-FFF2-40B4-BE49-F238E27FC236}">
                <a16:creationId xmlns:a16="http://schemas.microsoft.com/office/drawing/2014/main" id="{3701241D-CBF4-4C73-B1D7-67D8616F01C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526" r="5526"/>
          <a:stretch>
            <a:fillRect/>
          </a:stretch>
        </p:blipFill>
        <p:spPr/>
      </p:pic>
    </p:spTree>
    <p:extLst>
      <p:ext uri="{BB962C8B-B14F-4D97-AF65-F5344CB8AC3E}">
        <p14:creationId xmlns:p14="http://schemas.microsoft.com/office/powerpoint/2010/main" val="2906104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extBox 423">
            <a:extLst>
              <a:ext uri="{FF2B5EF4-FFF2-40B4-BE49-F238E27FC236}">
                <a16:creationId xmlns:a16="http://schemas.microsoft.com/office/drawing/2014/main" id="{ED55715D-42E9-F147-8C4F-DA3324D4664B}"/>
              </a:ext>
            </a:extLst>
          </p:cNvPr>
          <p:cNvSpPr txBox="1"/>
          <p:nvPr/>
        </p:nvSpPr>
        <p:spPr>
          <a:xfrm>
            <a:off x="4018412" y="5473271"/>
            <a:ext cx="16376684" cy="2400657"/>
          </a:xfrm>
          <a:prstGeom prst="rect">
            <a:avLst/>
          </a:prstGeom>
          <a:noFill/>
        </p:spPr>
        <p:txBody>
          <a:bodyPr wrap="square" rtlCol="0">
            <a:spAutoFit/>
          </a:bodyPr>
          <a:lstStyle/>
          <a:p>
            <a:pPr algn="ctr"/>
            <a:r>
              <a:rPr lang="en-US" sz="15000" dirty="0">
                <a:solidFill>
                  <a:schemeClr val="accent1"/>
                </a:solidFill>
                <a:latin typeface="Lato" panose="020F0502020204030203" pitchFamily="34" charset="0"/>
                <a:ea typeface="Lato" panose="020F0502020204030203" pitchFamily="34" charset="0"/>
                <a:cs typeface="Lato" panose="020F0502020204030203" pitchFamily="34" charset="0"/>
              </a:rPr>
              <a:t>It’s</a:t>
            </a:r>
            <a:r>
              <a:rPr lang="en-US" sz="15000" b="1" dirty="0">
                <a:solidFill>
                  <a:schemeClr val="accent1"/>
                </a:solidFill>
                <a:latin typeface="Lato" panose="020F0502020204030203" pitchFamily="34" charset="0"/>
                <a:ea typeface="Lato" panose="020F0502020204030203" pitchFamily="34" charset="0"/>
                <a:cs typeface="Lato" panose="020F0502020204030203" pitchFamily="34" charset="0"/>
              </a:rPr>
              <a:t> &lt;generic&gt;</a:t>
            </a:r>
          </a:p>
        </p:txBody>
      </p:sp>
    </p:spTree>
    <p:extLst>
      <p:ext uri="{BB962C8B-B14F-4D97-AF65-F5344CB8AC3E}">
        <p14:creationId xmlns:p14="http://schemas.microsoft.com/office/powerpoint/2010/main" val="2375978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extBox 423">
            <a:extLst>
              <a:ext uri="{FF2B5EF4-FFF2-40B4-BE49-F238E27FC236}">
                <a16:creationId xmlns:a16="http://schemas.microsoft.com/office/drawing/2014/main" id="{ED55715D-42E9-F147-8C4F-DA3324D4664B}"/>
              </a:ext>
            </a:extLst>
          </p:cNvPr>
          <p:cNvSpPr txBox="1"/>
          <p:nvPr/>
        </p:nvSpPr>
        <p:spPr>
          <a:xfrm>
            <a:off x="4018412" y="5473271"/>
            <a:ext cx="16376684" cy="3554819"/>
          </a:xfrm>
          <a:prstGeom prst="rect">
            <a:avLst/>
          </a:prstGeom>
          <a:noFill/>
        </p:spPr>
        <p:txBody>
          <a:bodyPr wrap="square" rtlCol="0">
            <a:spAutoFit/>
          </a:bodyPr>
          <a:lstStyle/>
          <a:p>
            <a:pPr algn="ctr"/>
            <a:r>
              <a:rPr lang="en-US" sz="15000" dirty="0">
                <a:solidFill>
                  <a:schemeClr val="accent1"/>
                </a:solidFill>
                <a:latin typeface="Lato" panose="020F0502020204030203" pitchFamily="34" charset="0"/>
                <a:ea typeface="Lato" panose="020F0502020204030203" pitchFamily="34" charset="0"/>
                <a:cs typeface="Lato" panose="020F0502020204030203" pitchFamily="34" charset="0"/>
              </a:rPr>
              <a:t>It’s</a:t>
            </a:r>
            <a:r>
              <a:rPr lang="en-US" sz="15000" b="1" dirty="0">
                <a:solidFill>
                  <a:schemeClr val="accent1"/>
                </a:solidFill>
                <a:latin typeface="Lato" panose="020F0502020204030203" pitchFamily="34" charset="0"/>
                <a:ea typeface="Lato" panose="020F0502020204030203" pitchFamily="34" charset="0"/>
                <a:cs typeface="Lato" panose="020F0502020204030203" pitchFamily="34" charset="0"/>
              </a:rPr>
              <a:t> NEW</a:t>
            </a:r>
          </a:p>
          <a:p>
            <a:pPr algn="ctr"/>
            <a:r>
              <a:rPr lang="en-US" sz="7500" b="1" dirty="0">
                <a:solidFill>
                  <a:schemeClr val="accent1"/>
                </a:solidFill>
                <a:latin typeface="Lato" panose="020F0502020204030203" pitchFamily="34" charset="0"/>
                <a:ea typeface="Lato" panose="020F0502020204030203" pitchFamily="34" charset="0"/>
                <a:cs typeface="Lato" panose="020F0502020204030203" pitchFamily="34" charset="0"/>
              </a:rPr>
              <a:t>(and therefore unknown)</a:t>
            </a:r>
          </a:p>
        </p:txBody>
      </p:sp>
    </p:spTree>
    <p:extLst>
      <p:ext uri="{BB962C8B-B14F-4D97-AF65-F5344CB8AC3E}">
        <p14:creationId xmlns:p14="http://schemas.microsoft.com/office/powerpoint/2010/main" val="2308792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GraphQL &#10;Topic &#10;Worldwide &#10;Interest over time &#10;Average &#10;Representational s... &#10;Kind of software &#10;Past 5 years &#10;O &#10;100 &#10;75 &#10;50 &#10;25 &#10;Jun 29, 20 &#10;Open Data Protocol &#10;Topic &#10;Dec 10, 2017 &#10;Add comparison &#10;All categories &#10;Web Search &#10;Mar 20, 2016 ">
            <a:extLst>
              <a:ext uri="{FF2B5EF4-FFF2-40B4-BE49-F238E27FC236}">
                <a16:creationId xmlns:a16="http://schemas.microsoft.com/office/drawing/2014/main" id="{77DB35F9-EEFD-427B-9C4B-7CDCF660B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4843"/>
            <a:ext cx="24377650" cy="1284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640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extBox 423">
            <a:extLst>
              <a:ext uri="{FF2B5EF4-FFF2-40B4-BE49-F238E27FC236}">
                <a16:creationId xmlns:a16="http://schemas.microsoft.com/office/drawing/2014/main" id="{ED55715D-42E9-F147-8C4F-DA3324D4664B}"/>
              </a:ext>
            </a:extLst>
          </p:cNvPr>
          <p:cNvSpPr txBox="1"/>
          <p:nvPr/>
        </p:nvSpPr>
        <p:spPr>
          <a:xfrm>
            <a:off x="1382058" y="4503509"/>
            <a:ext cx="21649392" cy="4708981"/>
          </a:xfrm>
          <a:prstGeom prst="rect">
            <a:avLst/>
          </a:prstGeom>
          <a:noFill/>
        </p:spPr>
        <p:txBody>
          <a:bodyPr wrap="square" rtlCol="0">
            <a:spAutoFit/>
          </a:bodyPr>
          <a:lstStyle/>
          <a:p>
            <a:pPr algn="ctr"/>
            <a:r>
              <a:rPr lang="en-US" sz="15000" dirty="0">
                <a:solidFill>
                  <a:schemeClr val="accent1"/>
                </a:solidFill>
                <a:latin typeface="Lato" panose="020F0502020204030203" pitchFamily="34" charset="0"/>
                <a:ea typeface="Lato" panose="020F0502020204030203" pitchFamily="34" charset="0"/>
                <a:cs typeface="Lato" panose="020F0502020204030203" pitchFamily="34" charset="0"/>
              </a:rPr>
              <a:t>It’s</a:t>
            </a:r>
            <a:r>
              <a:rPr lang="en-US" sz="15000" b="1" dirty="0">
                <a:solidFill>
                  <a:schemeClr val="accent1"/>
                </a:solidFill>
                <a:latin typeface="Lato" panose="020F0502020204030203" pitchFamily="34" charset="0"/>
                <a:ea typeface="Lato" panose="020F0502020204030203" pitchFamily="34" charset="0"/>
                <a:cs typeface="Lato" panose="020F0502020204030203" pitchFamily="34" charset="0"/>
              </a:rPr>
              <a:t> Open Source</a:t>
            </a:r>
          </a:p>
          <a:p>
            <a:pPr algn="ctr"/>
            <a:r>
              <a:rPr lang="en-US" sz="15000" b="1" dirty="0">
                <a:solidFill>
                  <a:schemeClr val="accent1"/>
                </a:solidFill>
                <a:latin typeface="Lato" panose="020F0502020204030203" pitchFamily="34" charset="0"/>
                <a:ea typeface="Lato" panose="020F0502020204030203" pitchFamily="34" charset="0"/>
                <a:cs typeface="Lato" panose="020F0502020204030203" pitchFamily="34" charset="0"/>
              </a:rPr>
              <a:t>/ community backed</a:t>
            </a:r>
          </a:p>
        </p:txBody>
      </p:sp>
    </p:spTree>
    <p:extLst>
      <p:ext uri="{BB962C8B-B14F-4D97-AF65-F5344CB8AC3E}">
        <p14:creationId xmlns:p14="http://schemas.microsoft.com/office/powerpoint/2010/main" val="872175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1367E6-FF8A-2A42-BD00-952B00CB54FE}"/>
              </a:ext>
            </a:extLst>
          </p:cNvPr>
          <p:cNvSpPr/>
          <p:nvPr/>
        </p:nvSpPr>
        <p:spPr>
          <a:xfrm>
            <a:off x="2188249" y="6483928"/>
            <a:ext cx="6120000" cy="5600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Rectangle 6">
            <a:extLst>
              <a:ext uri="{FF2B5EF4-FFF2-40B4-BE49-F238E27FC236}">
                <a16:creationId xmlns:a16="http://schemas.microsoft.com/office/drawing/2014/main" id="{C29EF703-54A9-394A-AAF2-AB84BFB0DA82}"/>
              </a:ext>
            </a:extLst>
          </p:cNvPr>
          <p:cNvSpPr/>
          <p:nvPr/>
        </p:nvSpPr>
        <p:spPr>
          <a:xfrm>
            <a:off x="9131846" y="6483928"/>
            <a:ext cx="6120809" cy="5600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1AC2F07-A403-5F4E-98E0-6A0312422027}"/>
              </a:ext>
            </a:extLst>
          </p:cNvPr>
          <p:cNvSpPr/>
          <p:nvPr/>
        </p:nvSpPr>
        <p:spPr>
          <a:xfrm>
            <a:off x="16088292" y="6483927"/>
            <a:ext cx="6108767" cy="5600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C4411D-6D43-7043-91D0-9EA073746959}"/>
              </a:ext>
            </a:extLst>
          </p:cNvPr>
          <p:cNvSpPr/>
          <p:nvPr/>
        </p:nvSpPr>
        <p:spPr>
          <a:xfrm>
            <a:off x="2188249" y="4038902"/>
            <a:ext cx="6120000" cy="24450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74E42F-E484-6D47-A7E0-F0918B14DB40}"/>
              </a:ext>
            </a:extLst>
          </p:cNvPr>
          <p:cNvSpPr/>
          <p:nvPr/>
        </p:nvSpPr>
        <p:spPr>
          <a:xfrm>
            <a:off x="9132655" y="4038902"/>
            <a:ext cx="6120000" cy="24450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3F0F6B-FB4A-1D48-8124-0EE3C3D57B59}"/>
              </a:ext>
            </a:extLst>
          </p:cNvPr>
          <p:cNvSpPr/>
          <p:nvPr/>
        </p:nvSpPr>
        <p:spPr>
          <a:xfrm>
            <a:off x="16089100" y="4038901"/>
            <a:ext cx="6120000" cy="24450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AC5344-4A05-5E4A-BEE3-DA0C51651710}"/>
              </a:ext>
            </a:extLst>
          </p:cNvPr>
          <p:cNvSpPr/>
          <p:nvPr/>
        </p:nvSpPr>
        <p:spPr>
          <a:xfrm>
            <a:off x="2489107" y="5467609"/>
            <a:ext cx="3632887" cy="646331"/>
          </a:xfrm>
          <a:prstGeom prst="rect">
            <a:avLst/>
          </a:prstGeom>
        </p:spPr>
        <p:txBody>
          <a:bodyPr wrap="square">
            <a:spAutoFit/>
          </a:bodyPr>
          <a:lstStyle/>
          <a:p>
            <a:r>
              <a:rPr lang="en-US" b="1" dirty="0">
                <a:solidFill>
                  <a:schemeClr val="bg1"/>
                </a:solidFill>
                <a:latin typeface="Lato" panose="020F0502020204030203" pitchFamily="34" charset="0"/>
                <a:ea typeface="Lato" panose="020F0502020204030203" pitchFamily="34" charset="0"/>
                <a:cs typeface="Lato" panose="020F0502020204030203" pitchFamily="34" charset="0"/>
              </a:rPr>
              <a:t>QUERIES</a:t>
            </a:r>
          </a:p>
        </p:txBody>
      </p:sp>
      <p:sp>
        <p:nvSpPr>
          <p:cNvPr id="19" name="Rectangle 18">
            <a:extLst>
              <a:ext uri="{FF2B5EF4-FFF2-40B4-BE49-F238E27FC236}">
                <a16:creationId xmlns:a16="http://schemas.microsoft.com/office/drawing/2014/main" id="{161C46F5-87F8-3047-A101-CF6422DFFBBE}"/>
              </a:ext>
            </a:extLst>
          </p:cNvPr>
          <p:cNvSpPr/>
          <p:nvPr/>
        </p:nvSpPr>
        <p:spPr>
          <a:xfrm>
            <a:off x="9435562" y="5467609"/>
            <a:ext cx="3632887" cy="646331"/>
          </a:xfrm>
          <a:prstGeom prst="rect">
            <a:avLst/>
          </a:prstGeom>
        </p:spPr>
        <p:txBody>
          <a:bodyPr wrap="square">
            <a:spAutoFit/>
          </a:bodyPr>
          <a:lstStyle/>
          <a:p>
            <a:r>
              <a:rPr lang="en-US" b="1" dirty="0">
                <a:solidFill>
                  <a:schemeClr val="bg1"/>
                </a:solidFill>
                <a:latin typeface="Lato" panose="020F0502020204030203" pitchFamily="34" charset="0"/>
                <a:ea typeface="Lato" panose="020F0502020204030203" pitchFamily="34" charset="0"/>
                <a:cs typeface="Lato" panose="020F0502020204030203" pitchFamily="34" charset="0"/>
              </a:rPr>
              <a:t>MUTATIONS</a:t>
            </a:r>
          </a:p>
        </p:txBody>
      </p:sp>
      <p:sp>
        <p:nvSpPr>
          <p:cNvPr id="21" name="Rectangle 20">
            <a:extLst>
              <a:ext uri="{FF2B5EF4-FFF2-40B4-BE49-F238E27FC236}">
                <a16:creationId xmlns:a16="http://schemas.microsoft.com/office/drawing/2014/main" id="{A6DFDFBB-4306-C742-BBC6-C00510F7BE72}"/>
              </a:ext>
            </a:extLst>
          </p:cNvPr>
          <p:cNvSpPr/>
          <p:nvPr/>
        </p:nvSpPr>
        <p:spPr>
          <a:xfrm>
            <a:off x="16392007" y="5467608"/>
            <a:ext cx="4534832" cy="646331"/>
          </a:xfrm>
          <a:prstGeom prst="rect">
            <a:avLst/>
          </a:prstGeom>
        </p:spPr>
        <p:txBody>
          <a:bodyPr wrap="square">
            <a:spAutoFit/>
          </a:bodyPr>
          <a:lstStyle/>
          <a:p>
            <a:r>
              <a:rPr lang="en-US" b="1" dirty="0">
                <a:solidFill>
                  <a:schemeClr val="bg1"/>
                </a:solidFill>
                <a:latin typeface="Lato" panose="020F0502020204030203" pitchFamily="34" charset="0"/>
                <a:ea typeface="Lato" panose="020F0502020204030203" pitchFamily="34" charset="0"/>
                <a:cs typeface="Lato" panose="020F0502020204030203" pitchFamily="34" charset="0"/>
              </a:rPr>
              <a:t>SUBSCRIPTIONS</a:t>
            </a:r>
          </a:p>
        </p:txBody>
      </p:sp>
      <p:sp>
        <p:nvSpPr>
          <p:cNvPr id="24" name="Rectangle 23">
            <a:extLst>
              <a:ext uri="{FF2B5EF4-FFF2-40B4-BE49-F238E27FC236}">
                <a16:creationId xmlns:a16="http://schemas.microsoft.com/office/drawing/2014/main" id="{22E17DD5-6D9F-094E-8577-212EB3EC4EC8}"/>
              </a:ext>
            </a:extLst>
          </p:cNvPr>
          <p:cNvSpPr/>
          <p:nvPr/>
        </p:nvSpPr>
        <p:spPr>
          <a:xfrm>
            <a:off x="2188249" y="12084628"/>
            <a:ext cx="6107960"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8BD4975-D8C4-B34D-88FE-16779716DEFA}"/>
              </a:ext>
            </a:extLst>
          </p:cNvPr>
          <p:cNvSpPr/>
          <p:nvPr/>
        </p:nvSpPr>
        <p:spPr>
          <a:xfrm>
            <a:off x="9143887" y="12084628"/>
            <a:ext cx="6108768"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023237B-2F39-F54C-A0FB-58969684B2AA}"/>
              </a:ext>
            </a:extLst>
          </p:cNvPr>
          <p:cNvSpPr/>
          <p:nvPr/>
        </p:nvSpPr>
        <p:spPr>
          <a:xfrm>
            <a:off x="16089101" y="12084627"/>
            <a:ext cx="6107959"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FC8455-362E-9940-A546-323B1BCAAFEC}"/>
              </a:ext>
            </a:extLst>
          </p:cNvPr>
          <p:cNvSpPr/>
          <p:nvPr/>
        </p:nvSpPr>
        <p:spPr>
          <a:xfrm>
            <a:off x="2588497" y="4826345"/>
            <a:ext cx="695488" cy="113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29" name="Rectangle 28">
            <a:extLst>
              <a:ext uri="{FF2B5EF4-FFF2-40B4-BE49-F238E27FC236}">
                <a16:creationId xmlns:a16="http://schemas.microsoft.com/office/drawing/2014/main" id="{8420FFF3-6749-6D4E-98EE-B40F8B6F96AA}"/>
              </a:ext>
            </a:extLst>
          </p:cNvPr>
          <p:cNvSpPr/>
          <p:nvPr/>
        </p:nvSpPr>
        <p:spPr>
          <a:xfrm>
            <a:off x="9536132" y="4826345"/>
            <a:ext cx="695488" cy="113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1" name="Rectangle 30">
            <a:extLst>
              <a:ext uri="{FF2B5EF4-FFF2-40B4-BE49-F238E27FC236}">
                <a16:creationId xmlns:a16="http://schemas.microsoft.com/office/drawing/2014/main" id="{734C03CA-744F-2343-A18F-A2AF2A6AE3D2}"/>
              </a:ext>
            </a:extLst>
          </p:cNvPr>
          <p:cNvSpPr/>
          <p:nvPr/>
        </p:nvSpPr>
        <p:spPr>
          <a:xfrm>
            <a:off x="16499035" y="4826345"/>
            <a:ext cx="695488" cy="113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2" name="TextBox 31">
            <a:extLst>
              <a:ext uri="{FF2B5EF4-FFF2-40B4-BE49-F238E27FC236}">
                <a16:creationId xmlns:a16="http://schemas.microsoft.com/office/drawing/2014/main" id="{264540A5-CBB3-AA43-88EC-4BEB8DA07462}"/>
              </a:ext>
            </a:extLst>
          </p:cNvPr>
          <p:cNvSpPr txBox="1"/>
          <p:nvPr/>
        </p:nvSpPr>
        <p:spPr>
          <a:xfrm>
            <a:off x="1642027" y="1762299"/>
            <a:ext cx="14606158"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THE CONCEPTS</a:t>
            </a:r>
          </a:p>
        </p:txBody>
      </p:sp>
      <p:sp>
        <p:nvSpPr>
          <p:cNvPr id="3" name="TextBox 2">
            <a:extLst>
              <a:ext uri="{FF2B5EF4-FFF2-40B4-BE49-F238E27FC236}">
                <a16:creationId xmlns:a16="http://schemas.microsoft.com/office/drawing/2014/main" id="{24062AE1-B10F-492E-9535-CDD5BFA09D82}"/>
              </a:ext>
            </a:extLst>
          </p:cNvPr>
          <p:cNvSpPr txBox="1"/>
          <p:nvPr/>
        </p:nvSpPr>
        <p:spPr>
          <a:xfrm>
            <a:off x="2588497" y="6853916"/>
            <a:ext cx="5343391" cy="2677656"/>
          </a:xfrm>
          <a:prstGeom prst="rect">
            <a:avLst/>
          </a:prstGeom>
          <a:noFill/>
        </p:spPr>
        <p:txBody>
          <a:bodyPr wrap="square" rtlCol="0">
            <a:spAutoFit/>
          </a:bodyPr>
          <a:lstStyle/>
          <a:p>
            <a:pPr marL="571500" indent="-571500">
              <a:buFont typeface="Arial" panose="020B0604020202020204" pitchFamily="34" charset="0"/>
              <a:buChar char="•"/>
            </a:pPr>
            <a:r>
              <a:rPr lang="nl-NL" sz="2800" dirty="0">
                <a:latin typeface="Lato" panose="020F0502020204030203" pitchFamily="34" charset="0"/>
                <a:ea typeface="Lato" panose="020F0502020204030203" pitchFamily="34" charset="0"/>
                <a:cs typeface="Lato" panose="020F0502020204030203" pitchFamily="34" charset="0"/>
              </a:rPr>
              <a:t>Retrieval of data</a:t>
            </a:r>
          </a:p>
          <a:p>
            <a:pPr marL="571500" indent="-571500">
              <a:buFont typeface="Arial" panose="020B0604020202020204" pitchFamily="34" charset="0"/>
              <a:buChar char="•"/>
            </a:pPr>
            <a:r>
              <a:rPr lang="nl-NL" sz="2800" dirty="0">
                <a:latin typeface="Lato" panose="020F0502020204030203" pitchFamily="34" charset="0"/>
                <a:ea typeface="Lato" panose="020F0502020204030203" pitchFamily="34" charset="0"/>
                <a:cs typeface="Lato" panose="020F0502020204030203" pitchFamily="34" charset="0"/>
              </a:rPr>
              <a:t>No side effects (by convention)</a:t>
            </a:r>
          </a:p>
          <a:p>
            <a:pPr marL="571500" indent="-571500">
              <a:buFont typeface="Arial" panose="020B0604020202020204" pitchFamily="34" charset="0"/>
              <a:buChar char="•"/>
            </a:pPr>
            <a:r>
              <a:rPr lang="nl-NL" sz="2800" dirty="0">
                <a:latin typeface="Lato" panose="020F0502020204030203" pitchFamily="34" charset="0"/>
                <a:ea typeface="Lato" panose="020F0502020204030203" pitchFamily="34" charset="0"/>
                <a:cs typeface="Lato" panose="020F0502020204030203" pitchFamily="34" charset="0"/>
              </a:rPr>
              <a:t>Nestable (the “graph”)</a:t>
            </a:r>
          </a:p>
          <a:p>
            <a:pPr marL="571500" indent="-571500">
              <a:buFont typeface="Arial" panose="020B0604020202020204" pitchFamily="34" charset="0"/>
              <a:buChar char="•"/>
            </a:pPr>
            <a:r>
              <a:rPr lang="nl-NL" sz="2800" dirty="0">
                <a:latin typeface="Lato" panose="020F0502020204030203" pitchFamily="34" charset="0"/>
                <a:ea typeface="Lato" panose="020F0502020204030203" pitchFamily="34" charset="0"/>
                <a:cs typeface="Lato" panose="020F0502020204030203" pitchFamily="34" charset="0"/>
              </a:rPr>
              <a:t>Parallel execution</a:t>
            </a:r>
          </a:p>
          <a:p>
            <a:pPr marL="571500" indent="-571500">
              <a:buFont typeface="Arial" panose="020B0604020202020204" pitchFamily="34" charset="0"/>
              <a:buChar char="•"/>
            </a:pPr>
            <a:endParaRPr lang="nl-NL" sz="2800" dirty="0">
              <a:latin typeface="Lato" panose="020F0502020204030203" pitchFamily="34" charset="0"/>
              <a:ea typeface="Lato" panose="020F0502020204030203" pitchFamily="34" charset="0"/>
              <a:cs typeface="Lato" panose="020F0502020204030203" pitchFamily="34" charset="0"/>
            </a:endParaRPr>
          </a:p>
        </p:txBody>
      </p:sp>
      <p:sp>
        <p:nvSpPr>
          <p:cNvPr id="33" name="TextBox 32">
            <a:extLst>
              <a:ext uri="{FF2B5EF4-FFF2-40B4-BE49-F238E27FC236}">
                <a16:creationId xmlns:a16="http://schemas.microsoft.com/office/drawing/2014/main" id="{3D441371-1A7F-43CC-9795-6B4A1C2461AC}"/>
              </a:ext>
            </a:extLst>
          </p:cNvPr>
          <p:cNvSpPr txBox="1"/>
          <p:nvPr/>
        </p:nvSpPr>
        <p:spPr>
          <a:xfrm>
            <a:off x="9435562" y="7011747"/>
            <a:ext cx="5343391" cy="2185214"/>
          </a:xfrm>
          <a:prstGeom prst="rect">
            <a:avLst/>
          </a:prstGeom>
          <a:noFill/>
        </p:spPr>
        <p:txBody>
          <a:bodyPr wrap="square" rtlCol="0">
            <a:spAutoFit/>
          </a:bodyPr>
          <a:lstStyle/>
          <a:p>
            <a:pPr marL="571500" indent="-571500">
              <a:buFont typeface="Arial" panose="020B0604020202020204" pitchFamily="34" charset="0"/>
              <a:buChar char="•"/>
            </a:pPr>
            <a:r>
              <a:rPr lang="nl-NL" sz="2800" dirty="0">
                <a:latin typeface="Lato" panose="020F0502020204030203" pitchFamily="34" charset="0"/>
                <a:ea typeface="Lato" panose="020F0502020204030203" pitchFamily="34" charset="0"/>
                <a:cs typeface="Lato" panose="020F0502020204030203" pitchFamily="34" charset="0"/>
              </a:rPr>
              <a:t>Execution of “mutations”</a:t>
            </a:r>
          </a:p>
          <a:p>
            <a:pPr marL="1485717" lvl="1" indent="-571500">
              <a:buFont typeface="Arial" panose="020B0604020202020204" pitchFamily="34" charset="0"/>
              <a:buChar char="•"/>
            </a:pPr>
            <a:r>
              <a:rPr lang="nl-NL" sz="2800" dirty="0">
                <a:latin typeface="Lato" panose="020F0502020204030203" pitchFamily="34" charset="0"/>
                <a:ea typeface="Lato" panose="020F0502020204030203" pitchFamily="34" charset="0"/>
                <a:cs typeface="Lato" panose="020F0502020204030203" pitchFamily="34" charset="0"/>
              </a:rPr>
              <a:t>RPC Style</a:t>
            </a:r>
          </a:p>
          <a:p>
            <a:pPr marL="1485717" lvl="1" indent="-571500">
              <a:buFont typeface="Arial" panose="020B0604020202020204" pitchFamily="34" charset="0"/>
              <a:buChar char="•"/>
            </a:pPr>
            <a:r>
              <a:rPr lang="nl-NL" sz="2800" dirty="0">
                <a:latin typeface="Lato" panose="020F0502020204030203" pitchFamily="34" charset="0"/>
                <a:ea typeface="Lato" panose="020F0502020204030203" pitchFamily="34" charset="0"/>
                <a:cs typeface="Lato" panose="020F0502020204030203" pitchFamily="34" charset="0"/>
              </a:rPr>
              <a:t>CRUD Style</a:t>
            </a:r>
          </a:p>
          <a:p>
            <a:pPr marL="1485717" lvl="1" indent="-571500">
              <a:buFont typeface="Arial" panose="020B0604020202020204" pitchFamily="34" charset="0"/>
              <a:buChar char="•"/>
            </a:pPr>
            <a:r>
              <a:rPr lang="nl-NL" sz="2400" i="1" dirty="0">
                <a:latin typeface="Lato" panose="020F0502020204030203" pitchFamily="34" charset="0"/>
                <a:ea typeface="Lato" panose="020F0502020204030203" pitchFamily="34" charset="0"/>
                <a:cs typeface="Lato" panose="020F0502020204030203" pitchFamily="34" charset="0"/>
              </a:rPr>
              <a:t>Whatever-you-want-style</a:t>
            </a:r>
          </a:p>
          <a:p>
            <a:pPr marL="571500" indent="-571500">
              <a:buFont typeface="Arial" panose="020B0604020202020204" pitchFamily="34" charset="0"/>
              <a:buChar char="•"/>
            </a:pPr>
            <a:r>
              <a:rPr lang="nl-NL" sz="2800" dirty="0">
                <a:latin typeface="Lato" panose="020F0502020204030203" pitchFamily="34" charset="0"/>
                <a:ea typeface="Lato" panose="020F0502020204030203" pitchFamily="34" charset="0"/>
                <a:cs typeface="Lato" panose="020F0502020204030203" pitchFamily="34" charset="0"/>
              </a:rPr>
              <a:t>Guaranteed execution order</a:t>
            </a:r>
          </a:p>
        </p:txBody>
      </p:sp>
      <p:sp>
        <p:nvSpPr>
          <p:cNvPr id="34" name="TextBox 33">
            <a:extLst>
              <a:ext uri="{FF2B5EF4-FFF2-40B4-BE49-F238E27FC236}">
                <a16:creationId xmlns:a16="http://schemas.microsoft.com/office/drawing/2014/main" id="{0272C8BC-A016-4584-B741-73DABD4C4743}"/>
              </a:ext>
            </a:extLst>
          </p:cNvPr>
          <p:cNvSpPr txBox="1"/>
          <p:nvPr/>
        </p:nvSpPr>
        <p:spPr>
          <a:xfrm>
            <a:off x="16499035" y="6853916"/>
            <a:ext cx="5343391" cy="954107"/>
          </a:xfrm>
          <a:prstGeom prst="rect">
            <a:avLst/>
          </a:prstGeom>
          <a:noFill/>
        </p:spPr>
        <p:txBody>
          <a:bodyPr wrap="square" rtlCol="0">
            <a:spAutoFit/>
          </a:bodyPr>
          <a:lstStyle/>
          <a:p>
            <a:pPr marL="571500" indent="-571500">
              <a:buFont typeface="Arial" panose="020B0604020202020204" pitchFamily="34" charset="0"/>
              <a:buChar char="•"/>
            </a:pPr>
            <a:r>
              <a:rPr lang="nl-NL" sz="2800" dirty="0">
                <a:latin typeface="Lato" panose="020F0502020204030203" pitchFamily="34" charset="0"/>
                <a:ea typeface="Lato" panose="020F0502020204030203" pitchFamily="34" charset="0"/>
                <a:cs typeface="Lato" panose="020F0502020204030203" pitchFamily="34" charset="0"/>
              </a:rPr>
              <a:t>Real-time data</a:t>
            </a:r>
          </a:p>
          <a:p>
            <a:pPr marL="571500" indent="-571500">
              <a:buFont typeface="Arial" panose="020B0604020202020204" pitchFamily="34" charset="0"/>
              <a:buChar char="•"/>
            </a:pPr>
            <a:r>
              <a:rPr lang="nl-NL" sz="2800" dirty="0">
                <a:latin typeface="Lato" panose="020F0502020204030203" pitchFamily="34" charset="0"/>
                <a:ea typeface="Lato" panose="020F0502020204030203" pitchFamily="34" charset="0"/>
                <a:cs typeface="Lato" panose="020F0502020204030203" pitchFamily="34" charset="0"/>
              </a:rPr>
              <a:t>Nestable…</a:t>
            </a:r>
          </a:p>
        </p:txBody>
      </p:sp>
    </p:spTree>
    <p:extLst>
      <p:ext uri="{BB962C8B-B14F-4D97-AF65-F5344CB8AC3E}">
        <p14:creationId xmlns:p14="http://schemas.microsoft.com/office/powerpoint/2010/main" val="306368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243776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01949" y="5892132"/>
            <a:ext cx="17865963" cy="2400657"/>
          </a:xfrm>
          <a:prstGeom prst="rect">
            <a:avLst/>
          </a:prstGeom>
          <a:noFill/>
        </p:spPr>
        <p:txBody>
          <a:bodyPr wrap="square" rtlCol="0">
            <a:spAutoFit/>
          </a:bodyPr>
          <a:lstStyle/>
          <a:p>
            <a:r>
              <a:rPr lang="en-US" sz="15000" b="1" dirty="0">
                <a:solidFill>
                  <a:schemeClr val="bg1"/>
                </a:solidFill>
                <a:latin typeface="Lato" charset="0"/>
                <a:ea typeface="Lato" charset="0"/>
                <a:cs typeface="Lato" charset="0"/>
              </a:rPr>
              <a:t>LET’S TALK CODE!</a:t>
            </a:r>
          </a:p>
        </p:txBody>
      </p:sp>
    </p:spTree>
    <p:extLst>
      <p:ext uri="{BB962C8B-B14F-4D97-AF65-F5344CB8AC3E}">
        <p14:creationId xmlns:p14="http://schemas.microsoft.com/office/powerpoint/2010/main" val="1874980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A58BD1-E26C-1744-BE49-A8C94931E635}"/>
              </a:ext>
            </a:extLst>
          </p:cNvPr>
          <p:cNvGrpSpPr/>
          <p:nvPr/>
        </p:nvGrpSpPr>
        <p:grpSpPr>
          <a:xfrm>
            <a:off x="2313517" y="5153613"/>
            <a:ext cx="19750616" cy="3509576"/>
            <a:chOff x="5016223" y="4772613"/>
            <a:chExt cx="14345204" cy="3509576"/>
          </a:xfrm>
        </p:grpSpPr>
        <p:grpSp>
          <p:nvGrpSpPr>
            <p:cNvPr id="6" name="Group 5"/>
            <p:cNvGrpSpPr/>
            <p:nvPr/>
          </p:nvGrpSpPr>
          <p:grpSpPr>
            <a:xfrm>
              <a:off x="5016223" y="5433811"/>
              <a:ext cx="14345204" cy="2848378"/>
              <a:chOff x="5016223" y="6134725"/>
              <a:chExt cx="14345204" cy="2848378"/>
            </a:xfrm>
          </p:grpSpPr>
          <p:sp>
            <p:nvSpPr>
              <p:cNvPr id="21" name="TextBox 20"/>
              <p:cNvSpPr txBox="1"/>
              <p:nvPr/>
            </p:nvSpPr>
            <p:spPr>
              <a:xfrm>
                <a:off x="5016223" y="6134725"/>
                <a:ext cx="14345204" cy="2800767"/>
              </a:xfrm>
              <a:prstGeom prst="rect">
                <a:avLst/>
              </a:prstGeom>
              <a:noFill/>
            </p:spPr>
            <p:txBody>
              <a:bodyPr wrap="square" rtlCol="0">
                <a:spAutoFit/>
              </a:bodyPr>
              <a:lstStyle/>
              <a:p>
                <a:pPr algn="ctr"/>
                <a:r>
                  <a:rPr lang="en-US" sz="88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(TECHNICAL) BACKGROUND</a:t>
                </a:r>
              </a:p>
            </p:txBody>
          </p:sp>
          <p:sp>
            <p:nvSpPr>
              <p:cNvPr id="5" name="Rectangle 4"/>
              <p:cNvSpPr/>
              <p:nvPr/>
            </p:nvSpPr>
            <p:spPr>
              <a:xfrm>
                <a:off x="7451418" y="7782774"/>
                <a:ext cx="9474814" cy="1200329"/>
              </a:xfrm>
              <a:prstGeom prst="rect">
                <a:avLst/>
              </a:prstGeom>
            </p:spPr>
            <p:txBody>
              <a:bodyPr wrap="square">
                <a:spAutoFit/>
              </a:bodyPr>
              <a:lstStyle/>
              <a:p>
                <a:pPr algn="ctr"/>
                <a:r>
                  <a:rPr lang="en-US" dirty="0">
                    <a:solidFill>
                      <a:srgbClr val="7F7F7F"/>
                    </a:solidFill>
                    <a:latin typeface="Lato" charset="0"/>
                    <a:ea typeface="Lato" charset="0"/>
                    <a:cs typeface="Lato" charset="0"/>
                  </a:rPr>
                  <a:t>In order to be able to make optimal use of the </a:t>
                </a:r>
                <a:r>
                  <a:rPr lang="en-US" dirty="0" err="1">
                    <a:solidFill>
                      <a:srgbClr val="7F7F7F"/>
                    </a:solidFill>
                    <a:latin typeface="Lato" charset="0"/>
                    <a:ea typeface="Lato" charset="0"/>
                    <a:cs typeface="Lato" charset="0"/>
                  </a:rPr>
                  <a:t>graphql</a:t>
                </a:r>
                <a:r>
                  <a:rPr lang="en-US" dirty="0">
                    <a:solidFill>
                      <a:srgbClr val="7F7F7F"/>
                    </a:solidFill>
                    <a:latin typeface="Lato" charset="0"/>
                    <a:ea typeface="Lato" charset="0"/>
                    <a:cs typeface="Lato" charset="0"/>
                  </a:rPr>
                  <a:t>-dotnet library a few things might need to be clarified.</a:t>
                </a:r>
                <a:endParaRPr lang="en-US" dirty="0">
                  <a:solidFill>
                    <a:srgbClr val="7F7F7F"/>
                  </a:solidFill>
                </a:endParaRPr>
              </a:p>
            </p:txBody>
          </p:sp>
        </p:grpSp>
        <p:sp>
          <p:nvSpPr>
            <p:cNvPr id="10" name="Rectangle 9">
              <a:extLst>
                <a:ext uri="{FF2B5EF4-FFF2-40B4-BE49-F238E27FC236}">
                  <a16:creationId xmlns:a16="http://schemas.microsoft.com/office/drawing/2014/main" id="{319AF672-AC65-1A40-B4C1-FE71428E594A}"/>
                </a:ext>
              </a:extLst>
            </p:cNvPr>
            <p:cNvSpPr/>
            <p:nvPr/>
          </p:nvSpPr>
          <p:spPr>
            <a:xfrm>
              <a:off x="11618464" y="4772613"/>
              <a:ext cx="1140721" cy="11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994934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7B468BB6-B1B9-0D44-AD22-3D6AE43BEEBF}"/>
              </a:ext>
            </a:extLst>
          </p:cNvPr>
          <p:cNvSpPr txBox="1"/>
          <p:nvPr/>
        </p:nvSpPr>
        <p:spPr>
          <a:xfrm>
            <a:off x="1642027" y="1762299"/>
            <a:ext cx="12117516"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TOPICS COVERED</a:t>
            </a:r>
          </a:p>
        </p:txBody>
      </p:sp>
      <p:grpSp>
        <p:nvGrpSpPr>
          <p:cNvPr id="3" name="Group 2">
            <a:extLst>
              <a:ext uri="{FF2B5EF4-FFF2-40B4-BE49-F238E27FC236}">
                <a16:creationId xmlns:a16="http://schemas.microsoft.com/office/drawing/2014/main" id="{A5D3298C-F364-AC45-8C41-9961C711419C}"/>
              </a:ext>
            </a:extLst>
          </p:cNvPr>
          <p:cNvGrpSpPr/>
          <p:nvPr/>
        </p:nvGrpSpPr>
        <p:grpSpPr>
          <a:xfrm>
            <a:off x="1627701" y="5087953"/>
            <a:ext cx="6704031" cy="1847249"/>
            <a:chOff x="1627701" y="4826695"/>
            <a:chExt cx="6704031" cy="1847249"/>
          </a:xfrm>
        </p:grpSpPr>
        <p:grpSp>
          <p:nvGrpSpPr>
            <p:cNvPr id="28" name="Group 27">
              <a:extLst>
                <a:ext uri="{FF2B5EF4-FFF2-40B4-BE49-F238E27FC236}">
                  <a16:creationId xmlns:a16="http://schemas.microsoft.com/office/drawing/2014/main" id="{01DB2E1E-651A-6E44-84EA-8297C0B2942E}"/>
                </a:ext>
              </a:extLst>
            </p:cNvPr>
            <p:cNvGrpSpPr/>
            <p:nvPr/>
          </p:nvGrpSpPr>
          <p:grpSpPr>
            <a:xfrm>
              <a:off x="1627701" y="4826695"/>
              <a:ext cx="6704031" cy="1847249"/>
              <a:chOff x="2008169" y="5740735"/>
              <a:chExt cx="6704031" cy="1847249"/>
            </a:xfrm>
          </p:grpSpPr>
          <p:sp>
            <p:nvSpPr>
              <p:cNvPr id="38" name="Subtitle 2">
                <a:extLst>
                  <a:ext uri="{FF2B5EF4-FFF2-40B4-BE49-F238E27FC236}">
                    <a16:creationId xmlns:a16="http://schemas.microsoft.com/office/drawing/2014/main" id="{EF315B46-9890-1843-AA95-597113433CAD}"/>
                  </a:ext>
                </a:extLst>
              </p:cNvPr>
              <p:cNvSpPr txBox="1">
                <a:spLocks/>
              </p:cNvSpPr>
              <p:nvPr/>
            </p:nvSpPr>
            <p:spPr>
              <a:xfrm>
                <a:off x="2008169" y="6387066"/>
                <a:ext cx="6704031" cy="120091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Queries are used to retrieve data via the </a:t>
                </a:r>
                <a:r>
                  <a:rPr lang="en-US" sz="2800" dirty="0" err="1">
                    <a:solidFill>
                      <a:srgbClr val="7F7F7F"/>
                    </a:solidFill>
                    <a:latin typeface="Lato" charset="0"/>
                    <a:ea typeface="Lato" charset="0"/>
                    <a:cs typeface="Lato" charset="0"/>
                  </a:rPr>
                  <a:t>GraphQL</a:t>
                </a:r>
                <a:r>
                  <a:rPr lang="en-US" sz="2800" dirty="0">
                    <a:solidFill>
                      <a:srgbClr val="7F7F7F"/>
                    </a:solidFill>
                    <a:latin typeface="Lato" charset="0"/>
                    <a:ea typeface="Lato" charset="0"/>
                    <a:cs typeface="Lato" charset="0"/>
                  </a:rPr>
                  <a:t> endpoint</a:t>
                </a:r>
              </a:p>
            </p:txBody>
          </p:sp>
          <p:sp>
            <p:nvSpPr>
              <p:cNvPr id="39" name="TextBox 38">
                <a:extLst>
                  <a:ext uri="{FF2B5EF4-FFF2-40B4-BE49-F238E27FC236}">
                    <a16:creationId xmlns:a16="http://schemas.microsoft.com/office/drawing/2014/main" id="{030C2892-2103-3540-B7C5-6B172A605D17}"/>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QUERIES</a:t>
                </a:r>
              </a:p>
            </p:txBody>
          </p:sp>
        </p:grpSp>
        <p:sp>
          <p:nvSpPr>
            <p:cNvPr id="30" name="Rectangle 29">
              <a:extLst>
                <a:ext uri="{FF2B5EF4-FFF2-40B4-BE49-F238E27FC236}">
                  <a16:creationId xmlns:a16="http://schemas.microsoft.com/office/drawing/2014/main" id="{6C377BA3-F5E5-E942-9E7E-E183314604A6}"/>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2" name="Group 31">
            <a:extLst>
              <a:ext uri="{FF2B5EF4-FFF2-40B4-BE49-F238E27FC236}">
                <a16:creationId xmlns:a16="http://schemas.microsoft.com/office/drawing/2014/main" id="{76837913-D1BA-254D-9D83-EA3E31ED2C2B}"/>
              </a:ext>
            </a:extLst>
          </p:cNvPr>
          <p:cNvGrpSpPr/>
          <p:nvPr/>
        </p:nvGrpSpPr>
        <p:grpSpPr>
          <a:xfrm>
            <a:off x="8833023" y="5087953"/>
            <a:ext cx="6704031" cy="1847249"/>
            <a:chOff x="1627701" y="4826695"/>
            <a:chExt cx="6704031" cy="1847249"/>
          </a:xfrm>
        </p:grpSpPr>
        <p:grpSp>
          <p:nvGrpSpPr>
            <p:cNvPr id="37" name="Group 36">
              <a:extLst>
                <a:ext uri="{FF2B5EF4-FFF2-40B4-BE49-F238E27FC236}">
                  <a16:creationId xmlns:a16="http://schemas.microsoft.com/office/drawing/2014/main" id="{0C7003E5-C659-144F-BBAA-55A295DA5EA8}"/>
                </a:ext>
              </a:extLst>
            </p:cNvPr>
            <p:cNvGrpSpPr/>
            <p:nvPr/>
          </p:nvGrpSpPr>
          <p:grpSpPr>
            <a:xfrm>
              <a:off x="1627701" y="4826695"/>
              <a:ext cx="6704031" cy="1847249"/>
              <a:chOff x="2008169" y="5740735"/>
              <a:chExt cx="6704031" cy="1847249"/>
            </a:xfrm>
          </p:grpSpPr>
          <p:sp>
            <p:nvSpPr>
              <p:cNvPr id="41" name="Subtitle 2">
                <a:extLst>
                  <a:ext uri="{FF2B5EF4-FFF2-40B4-BE49-F238E27FC236}">
                    <a16:creationId xmlns:a16="http://schemas.microsoft.com/office/drawing/2014/main" id="{0FD6663C-6B73-DF41-8DBB-1143861B97B7}"/>
                  </a:ext>
                </a:extLst>
              </p:cNvPr>
              <p:cNvSpPr txBox="1">
                <a:spLocks/>
              </p:cNvSpPr>
              <p:nvPr/>
            </p:nvSpPr>
            <p:spPr>
              <a:xfrm>
                <a:off x="2008169" y="6387066"/>
                <a:ext cx="6704031" cy="120091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A mutation can be used to, well, mutate data.</a:t>
                </a:r>
              </a:p>
            </p:txBody>
          </p:sp>
          <p:sp>
            <p:nvSpPr>
              <p:cNvPr id="42" name="TextBox 41">
                <a:extLst>
                  <a:ext uri="{FF2B5EF4-FFF2-40B4-BE49-F238E27FC236}">
                    <a16:creationId xmlns:a16="http://schemas.microsoft.com/office/drawing/2014/main" id="{5C05F4BB-E8D4-6340-ABD6-ADD1FF052EF1}"/>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MUTATIONS</a:t>
                </a:r>
              </a:p>
            </p:txBody>
          </p:sp>
        </p:grpSp>
        <p:sp>
          <p:nvSpPr>
            <p:cNvPr id="40" name="Rectangle 39">
              <a:extLst>
                <a:ext uri="{FF2B5EF4-FFF2-40B4-BE49-F238E27FC236}">
                  <a16:creationId xmlns:a16="http://schemas.microsoft.com/office/drawing/2014/main" id="{9B9B1661-69CC-634A-A898-4EC85B5EE651}"/>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3" name="Group 42">
            <a:extLst>
              <a:ext uri="{FF2B5EF4-FFF2-40B4-BE49-F238E27FC236}">
                <a16:creationId xmlns:a16="http://schemas.microsoft.com/office/drawing/2014/main" id="{81E29FDD-B5CD-1C43-B9D3-651C38521A6F}"/>
              </a:ext>
            </a:extLst>
          </p:cNvPr>
          <p:cNvGrpSpPr/>
          <p:nvPr/>
        </p:nvGrpSpPr>
        <p:grpSpPr>
          <a:xfrm>
            <a:off x="16038345" y="5087953"/>
            <a:ext cx="6704031" cy="2364314"/>
            <a:chOff x="1627701" y="4826695"/>
            <a:chExt cx="6704031" cy="2364314"/>
          </a:xfrm>
        </p:grpSpPr>
        <p:grpSp>
          <p:nvGrpSpPr>
            <p:cNvPr id="44" name="Group 43">
              <a:extLst>
                <a:ext uri="{FF2B5EF4-FFF2-40B4-BE49-F238E27FC236}">
                  <a16:creationId xmlns:a16="http://schemas.microsoft.com/office/drawing/2014/main" id="{19595575-F544-DF49-B93D-198AD532E936}"/>
                </a:ext>
              </a:extLst>
            </p:cNvPr>
            <p:cNvGrpSpPr/>
            <p:nvPr/>
          </p:nvGrpSpPr>
          <p:grpSpPr>
            <a:xfrm>
              <a:off x="1627701" y="4826695"/>
              <a:ext cx="6704031" cy="2364314"/>
              <a:chOff x="2008169" y="5740735"/>
              <a:chExt cx="6704031" cy="2364314"/>
            </a:xfrm>
          </p:grpSpPr>
          <p:sp>
            <p:nvSpPr>
              <p:cNvPr id="46" name="Subtitle 2">
                <a:extLst>
                  <a:ext uri="{FF2B5EF4-FFF2-40B4-BE49-F238E27FC236}">
                    <a16:creationId xmlns:a16="http://schemas.microsoft.com/office/drawing/2014/main" id="{BD4D99B7-E0C3-7948-AA75-7AA0EEC8366E}"/>
                  </a:ext>
                </a:extLst>
              </p:cNvPr>
              <p:cNvSpPr txBox="1">
                <a:spLocks/>
              </p:cNvSpPr>
              <p:nvPr/>
            </p:nvSpPr>
            <p:spPr>
              <a:xfrm>
                <a:off x="2008169" y="6387066"/>
                <a:ext cx="6704031" cy="171798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A subscription is just like a query, with the difference that it can keep sending data continuously.</a:t>
                </a:r>
              </a:p>
            </p:txBody>
          </p:sp>
          <p:sp>
            <p:nvSpPr>
              <p:cNvPr id="47" name="TextBox 46">
                <a:extLst>
                  <a:ext uri="{FF2B5EF4-FFF2-40B4-BE49-F238E27FC236}">
                    <a16:creationId xmlns:a16="http://schemas.microsoft.com/office/drawing/2014/main" id="{1690B952-25D9-7742-AF61-2D2BEFF94E4A}"/>
                  </a:ext>
                </a:extLst>
              </p:cNvPr>
              <p:cNvSpPr txBox="1"/>
              <p:nvPr/>
            </p:nvSpPr>
            <p:spPr>
              <a:xfrm>
                <a:off x="3195260" y="5740735"/>
                <a:ext cx="450150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SUBSCRIPTIONS</a:t>
                </a:r>
              </a:p>
            </p:txBody>
          </p:sp>
        </p:grpSp>
        <p:sp>
          <p:nvSpPr>
            <p:cNvPr id="45" name="Rectangle 44">
              <a:extLst>
                <a:ext uri="{FF2B5EF4-FFF2-40B4-BE49-F238E27FC236}">
                  <a16:creationId xmlns:a16="http://schemas.microsoft.com/office/drawing/2014/main" id="{BFCCF6CA-7CE1-694F-B5D6-AAEB4B495E4B}"/>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8" name="Group 47">
            <a:extLst>
              <a:ext uri="{FF2B5EF4-FFF2-40B4-BE49-F238E27FC236}">
                <a16:creationId xmlns:a16="http://schemas.microsoft.com/office/drawing/2014/main" id="{B8E3745F-0EAE-6C44-BEF4-6B12EB6C9817}"/>
              </a:ext>
            </a:extLst>
          </p:cNvPr>
          <p:cNvGrpSpPr/>
          <p:nvPr/>
        </p:nvGrpSpPr>
        <p:grpSpPr>
          <a:xfrm>
            <a:off x="1627701" y="8712897"/>
            <a:ext cx="6704031" cy="1847249"/>
            <a:chOff x="1627701" y="4826695"/>
            <a:chExt cx="6704031" cy="1847249"/>
          </a:xfrm>
        </p:grpSpPr>
        <p:grpSp>
          <p:nvGrpSpPr>
            <p:cNvPr id="49" name="Group 48">
              <a:extLst>
                <a:ext uri="{FF2B5EF4-FFF2-40B4-BE49-F238E27FC236}">
                  <a16:creationId xmlns:a16="http://schemas.microsoft.com/office/drawing/2014/main" id="{75A7EB5A-798A-A146-B5AF-13974234D8EF}"/>
                </a:ext>
              </a:extLst>
            </p:cNvPr>
            <p:cNvGrpSpPr/>
            <p:nvPr/>
          </p:nvGrpSpPr>
          <p:grpSpPr>
            <a:xfrm>
              <a:off x="1627701" y="4826695"/>
              <a:ext cx="6704031" cy="1847249"/>
              <a:chOff x="2008169" y="5740735"/>
              <a:chExt cx="6704031" cy="1847249"/>
            </a:xfrm>
          </p:grpSpPr>
          <p:sp>
            <p:nvSpPr>
              <p:cNvPr id="51" name="Subtitle 2">
                <a:extLst>
                  <a:ext uri="{FF2B5EF4-FFF2-40B4-BE49-F238E27FC236}">
                    <a16:creationId xmlns:a16="http://schemas.microsoft.com/office/drawing/2014/main" id="{C55619FA-A526-C94A-A162-C5318385F23C}"/>
                  </a:ext>
                </a:extLst>
              </p:cNvPr>
              <p:cNvSpPr txBox="1">
                <a:spLocks/>
              </p:cNvSpPr>
              <p:nvPr/>
            </p:nvSpPr>
            <p:spPr>
              <a:xfrm>
                <a:off x="2008169" y="6387066"/>
                <a:ext cx="6704031" cy="120091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How can </a:t>
                </a:r>
                <a:r>
                  <a:rPr lang="en-US" sz="2800" dirty="0" err="1">
                    <a:solidFill>
                      <a:srgbClr val="7F7F7F"/>
                    </a:solidFill>
                    <a:latin typeface="Lato" charset="0"/>
                    <a:ea typeface="Lato" charset="0"/>
                    <a:cs typeface="Lato" charset="0"/>
                  </a:rPr>
                  <a:t>GraphQL</a:t>
                </a:r>
                <a:r>
                  <a:rPr lang="en-US" sz="2800" dirty="0">
                    <a:solidFill>
                      <a:srgbClr val="7F7F7F"/>
                    </a:solidFill>
                    <a:latin typeface="Lato" charset="0"/>
                    <a:ea typeface="Lato" charset="0"/>
                    <a:cs typeface="Lato" charset="0"/>
                  </a:rPr>
                  <a:t> be integrated into existing (back-end) environments?</a:t>
                </a:r>
              </a:p>
            </p:txBody>
          </p:sp>
          <p:sp>
            <p:nvSpPr>
              <p:cNvPr id="52" name="TextBox 51">
                <a:extLst>
                  <a:ext uri="{FF2B5EF4-FFF2-40B4-BE49-F238E27FC236}">
                    <a16:creationId xmlns:a16="http://schemas.microsoft.com/office/drawing/2014/main" id="{9833CDD6-E3B5-0E41-AD8E-1CDA6FB41D87}"/>
                  </a:ext>
                </a:extLst>
              </p:cNvPr>
              <p:cNvSpPr txBox="1"/>
              <p:nvPr/>
            </p:nvSpPr>
            <p:spPr>
              <a:xfrm>
                <a:off x="3195260" y="5740735"/>
                <a:ext cx="3435592"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INTEGRATION</a:t>
                </a:r>
              </a:p>
            </p:txBody>
          </p:sp>
        </p:grpSp>
        <p:sp>
          <p:nvSpPr>
            <p:cNvPr id="50" name="Rectangle 49">
              <a:extLst>
                <a:ext uri="{FF2B5EF4-FFF2-40B4-BE49-F238E27FC236}">
                  <a16:creationId xmlns:a16="http://schemas.microsoft.com/office/drawing/2014/main" id="{6D08449E-1834-0B46-923B-9F2DA3E78D44}"/>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53" name="Group 52">
            <a:extLst>
              <a:ext uri="{FF2B5EF4-FFF2-40B4-BE49-F238E27FC236}">
                <a16:creationId xmlns:a16="http://schemas.microsoft.com/office/drawing/2014/main" id="{8D78B981-D946-1C4C-B468-BA657D515A9F}"/>
              </a:ext>
            </a:extLst>
          </p:cNvPr>
          <p:cNvGrpSpPr/>
          <p:nvPr/>
        </p:nvGrpSpPr>
        <p:grpSpPr>
          <a:xfrm>
            <a:off x="16045918" y="8712897"/>
            <a:ext cx="6704031" cy="1847249"/>
            <a:chOff x="1627701" y="4826695"/>
            <a:chExt cx="6704031" cy="1847249"/>
          </a:xfrm>
        </p:grpSpPr>
        <p:grpSp>
          <p:nvGrpSpPr>
            <p:cNvPr id="54" name="Group 53">
              <a:extLst>
                <a:ext uri="{FF2B5EF4-FFF2-40B4-BE49-F238E27FC236}">
                  <a16:creationId xmlns:a16="http://schemas.microsoft.com/office/drawing/2014/main" id="{91F3E87E-D060-3541-83A8-B73EF8131AF8}"/>
                </a:ext>
              </a:extLst>
            </p:cNvPr>
            <p:cNvGrpSpPr/>
            <p:nvPr/>
          </p:nvGrpSpPr>
          <p:grpSpPr>
            <a:xfrm>
              <a:off x="1627701" y="4826695"/>
              <a:ext cx="6704031" cy="1847249"/>
              <a:chOff x="2008169" y="5740735"/>
              <a:chExt cx="6704031" cy="1847249"/>
            </a:xfrm>
          </p:grpSpPr>
          <p:sp>
            <p:nvSpPr>
              <p:cNvPr id="56" name="Subtitle 2">
                <a:extLst>
                  <a:ext uri="{FF2B5EF4-FFF2-40B4-BE49-F238E27FC236}">
                    <a16:creationId xmlns:a16="http://schemas.microsoft.com/office/drawing/2014/main" id="{39C35FD7-D11C-FF4B-830E-6022D2AC720D}"/>
                  </a:ext>
                </a:extLst>
              </p:cNvPr>
              <p:cNvSpPr txBox="1">
                <a:spLocks/>
              </p:cNvSpPr>
              <p:nvPr/>
            </p:nvSpPr>
            <p:spPr>
              <a:xfrm>
                <a:off x="2008169" y="6387066"/>
                <a:ext cx="6704031" cy="120091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Some common pitfalls, and how to avoid them.</a:t>
                </a:r>
              </a:p>
            </p:txBody>
          </p:sp>
          <p:sp>
            <p:nvSpPr>
              <p:cNvPr id="57" name="TextBox 56">
                <a:extLst>
                  <a:ext uri="{FF2B5EF4-FFF2-40B4-BE49-F238E27FC236}">
                    <a16:creationId xmlns:a16="http://schemas.microsoft.com/office/drawing/2014/main" id="{B56C9214-AB83-5745-B576-04B6E920BA8E}"/>
                  </a:ext>
                </a:extLst>
              </p:cNvPr>
              <p:cNvSpPr txBox="1"/>
              <p:nvPr/>
            </p:nvSpPr>
            <p:spPr>
              <a:xfrm>
                <a:off x="3195260" y="5740735"/>
                <a:ext cx="407357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BEST PRACTICES</a:t>
                </a:r>
              </a:p>
            </p:txBody>
          </p:sp>
        </p:grpSp>
        <p:sp>
          <p:nvSpPr>
            <p:cNvPr id="55" name="Rectangle 54">
              <a:extLst>
                <a:ext uri="{FF2B5EF4-FFF2-40B4-BE49-F238E27FC236}">
                  <a16:creationId xmlns:a16="http://schemas.microsoft.com/office/drawing/2014/main" id="{54DA445A-8003-694F-9D62-FDFFD8798B61}"/>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29" name="Group 28">
            <a:extLst>
              <a:ext uri="{FF2B5EF4-FFF2-40B4-BE49-F238E27FC236}">
                <a16:creationId xmlns:a16="http://schemas.microsoft.com/office/drawing/2014/main" id="{B4DB1B6A-CE70-4FFA-AAA4-9143FD84A934}"/>
              </a:ext>
            </a:extLst>
          </p:cNvPr>
          <p:cNvGrpSpPr/>
          <p:nvPr/>
        </p:nvGrpSpPr>
        <p:grpSpPr>
          <a:xfrm>
            <a:off x="8985423" y="8865297"/>
            <a:ext cx="6704031" cy="1847249"/>
            <a:chOff x="1627701" y="4826695"/>
            <a:chExt cx="6704031" cy="1847249"/>
          </a:xfrm>
        </p:grpSpPr>
        <p:grpSp>
          <p:nvGrpSpPr>
            <p:cNvPr id="31" name="Group 30">
              <a:extLst>
                <a:ext uri="{FF2B5EF4-FFF2-40B4-BE49-F238E27FC236}">
                  <a16:creationId xmlns:a16="http://schemas.microsoft.com/office/drawing/2014/main" id="{EEF4BB8B-A1E7-4319-97BE-E228B7599970}"/>
                </a:ext>
              </a:extLst>
            </p:cNvPr>
            <p:cNvGrpSpPr/>
            <p:nvPr/>
          </p:nvGrpSpPr>
          <p:grpSpPr>
            <a:xfrm>
              <a:off x="1627701" y="4826695"/>
              <a:ext cx="6704031" cy="1847249"/>
              <a:chOff x="2008169" y="5740735"/>
              <a:chExt cx="6704031" cy="1847249"/>
            </a:xfrm>
          </p:grpSpPr>
          <p:sp>
            <p:nvSpPr>
              <p:cNvPr id="34" name="Subtitle 2">
                <a:extLst>
                  <a:ext uri="{FF2B5EF4-FFF2-40B4-BE49-F238E27FC236}">
                    <a16:creationId xmlns:a16="http://schemas.microsoft.com/office/drawing/2014/main" id="{884D55B6-4E9B-4CC6-8A49-740AA55A2EF1}"/>
                  </a:ext>
                </a:extLst>
              </p:cNvPr>
              <p:cNvSpPr txBox="1">
                <a:spLocks/>
              </p:cNvSpPr>
              <p:nvPr/>
            </p:nvSpPr>
            <p:spPr>
              <a:xfrm>
                <a:off x="2008169" y="6387066"/>
                <a:ext cx="6704031" cy="120091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Quickly sketching out the API surface for direction with the front-end team.</a:t>
                </a:r>
              </a:p>
            </p:txBody>
          </p:sp>
          <p:sp>
            <p:nvSpPr>
              <p:cNvPr id="35" name="TextBox 34">
                <a:extLst>
                  <a:ext uri="{FF2B5EF4-FFF2-40B4-BE49-F238E27FC236}">
                    <a16:creationId xmlns:a16="http://schemas.microsoft.com/office/drawing/2014/main" id="{7AF2B33F-9204-4AA1-B3C0-A5DFD9BA7D32}"/>
                  </a:ext>
                </a:extLst>
              </p:cNvPr>
              <p:cNvSpPr txBox="1"/>
              <p:nvPr/>
            </p:nvSpPr>
            <p:spPr>
              <a:xfrm>
                <a:off x="3195260" y="5740735"/>
                <a:ext cx="407357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PROTOTYPING</a:t>
                </a:r>
              </a:p>
            </p:txBody>
          </p:sp>
        </p:grpSp>
        <p:sp>
          <p:nvSpPr>
            <p:cNvPr id="33" name="Rectangle 32">
              <a:extLst>
                <a:ext uri="{FF2B5EF4-FFF2-40B4-BE49-F238E27FC236}">
                  <a16:creationId xmlns:a16="http://schemas.microsoft.com/office/drawing/2014/main" id="{97F10390-4D2B-44DC-BA85-A901298BDAC4}"/>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4286615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7B468BB6-B1B9-0D44-AD22-3D6AE43BEEBF}"/>
              </a:ext>
            </a:extLst>
          </p:cNvPr>
          <p:cNvSpPr txBox="1"/>
          <p:nvPr/>
        </p:nvSpPr>
        <p:spPr>
          <a:xfrm>
            <a:off x="1642027" y="1762299"/>
            <a:ext cx="12117516"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TOPICS </a:t>
            </a:r>
            <a:r>
              <a:rPr lang="en-US" sz="6000" b="1" dirty="0">
                <a:solidFill>
                  <a:srgbClr val="FF0000"/>
                </a:solidFill>
                <a:latin typeface="Lato Black" panose="020F0502020204030203" pitchFamily="34" charset="0"/>
                <a:ea typeface="Lato Black" panose="020F0502020204030203" pitchFamily="34" charset="0"/>
                <a:cs typeface="Lato Black" panose="020F0502020204030203" pitchFamily="34" charset="0"/>
              </a:rPr>
              <a:t>NOT</a:t>
            </a:r>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 COVERED</a:t>
            </a:r>
          </a:p>
        </p:txBody>
      </p:sp>
      <p:grpSp>
        <p:nvGrpSpPr>
          <p:cNvPr id="3" name="Group 2">
            <a:extLst>
              <a:ext uri="{FF2B5EF4-FFF2-40B4-BE49-F238E27FC236}">
                <a16:creationId xmlns:a16="http://schemas.microsoft.com/office/drawing/2014/main" id="{A5D3298C-F364-AC45-8C41-9961C711419C}"/>
              </a:ext>
            </a:extLst>
          </p:cNvPr>
          <p:cNvGrpSpPr/>
          <p:nvPr/>
        </p:nvGrpSpPr>
        <p:grpSpPr>
          <a:xfrm>
            <a:off x="1627701" y="5087953"/>
            <a:ext cx="6704031" cy="2364314"/>
            <a:chOff x="1627701" y="4826695"/>
            <a:chExt cx="6704031" cy="2364314"/>
          </a:xfrm>
        </p:grpSpPr>
        <p:grpSp>
          <p:nvGrpSpPr>
            <p:cNvPr id="28" name="Group 27">
              <a:extLst>
                <a:ext uri="{FF2B5EF4-FFF2-40B4-BE49-F238E27FC236}">
                  <a16:creationId xmlns:a16="http://schemas.microsoft.com/office/drawing/2014/main" id="{01DB2E1E-651A-6E44-84EA-8297C0B2942E}"/>
                </a:ext>
              </a:extLst>
            </p:cNvPr>
            <p:cNvGrpSpPr/>
            <p:nvPr/>
          </p:nvGrpSpPr>
          <p:grpSpPr>
            <a:xfrm>
              <a:off x="1627701" y="4826695"/>
              <a:ext cx="6704031" cy="2364314"/>
              <a:chOff x="2008169" y="5740735"/>
              <a:chExt cx="6704031" cy="2364314"/>
            </a:xfrm>
          </p:grpSpPr>
          <p:sp>
            <p:nvSpPr>
              <p:cNvPr id="38" name="Subtitle 2">
                <a:extLst>
                  <a:ext uri="{FF2B5EF4-FFF2-40B4-BE49-F238E27FC236}">
                    <a16:creationId xmlns:a16="http://schemas.microsoft.com/office/drawing/2014/main" id="{EF315B46-9890-1843-AA95-597113433CAD}"/>
                  </a:ext>
                </a:extLst>
              </p:cNvPr>
              <p:cNvSpPr txBox="1">
                <a:spLocks/>
              </p:cNvSpPr>
              <p:nvPr/>
            </p:nvSpPr>
            <p:spPr>
              <a:xfrm>
                <a:off x="2008169" y="6387066"/>
                <a:ext cx="6704031" cy="171798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Although required to build a performant </a:t>
                </a:r>
                <a:r>
                  <a:rPr lang="en-US" sz="2800" dirty="0" err="1">
                    <a:solidFill>
                      <a:srgbClr val="7F7F7F"/>
                    </a:solidFill>
                    <a:latin typeface="Lato" charset="0"/>
                    <a:ea typeface="Lato" charset="0"/>
                    <a:cs typeface="Lato" charset="0"/>
                  </a:rPr>
                  <a:t>GraphQL</a:t>
                </a:r>
                <a:r>
                  <a:rPr lang="en-US" sz="2800" dirty="0">
                    <a:solidFill>
                      <a:srgbClr val="7F7F7F"/>
                    </a:solidFill>
                    <a:latin typeface="Lato" charset="0"/>
                    <a:ea typeface="Lato" charset="0"/>
                    <a:cs typeface="Lato" charset="0"/>
                  </a:rPr>
                  <a:t> </a:t>
                </a:r>
                <a:r>
                  <a:rPr lang="en-US" sz="2800" dirty="0" err="1">
                    <a:solidFill>
                      <a:srgbClr val="7F7F7F"/>
                    </a:solidFill>
                    <a:latin typeface="Lato" charset="0"/>
                    <a:ea typeface="Lato" charset="0"/>
                    <a:cs typeface="Lato" charset="0"/>
                  </a:rPr>
                  <a:t>api</a:t>
                </a:r>
                <a:r>
                  <a:rPr lang="en-US" sz="2800" dirty="0">
                    <a:solidFill>
                      <a:srgbClr val="7F7F7F"/>
                    </a:solidFill>
                    <a:latin typeface="Lato" charset="0"/>
                    <a:ea typeface="Lato" charset="0"/>
                    <a:cs typeface="Lato" charset="0"/>
                  </a:rPr>
                  <a:t>, it falls outside the scope of this introduction.</a:t>
                </a:r>
              </a:p>
            </p:txBody>
          </p:sp>
          <p:sp>
            <p:nvSpPr>
              <p:cNvPr id="39" name="TextBox 38">
                <a:extLst>
                  <a:ext uri="{FF2B5EF4-FFF2-40B4-BE49-F238E27FC236}">
                    <a16:creationId xmlns:a16="http://schemas.microsoft.com/office/drawing/2014/main" id="{030C2892-2103-3540-B7C5-6B172A605D17}"/>
                  </a:ext>
                </a:extLst>
              </p:cNvPr>
              <p:cNvSpPr txBox="1"/>
              <p:nvPr/>
            </p:nvSpPr>
            <p:spPr>
              <a:xfrm>
                <a:off x="3195260" y="5740735"/>
                <a:ext cx="4121392"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DATA LOADERS</a:t>
                </a:r>
              </a:p>
            </p:txBody>
          </p:sp>
        </p:grpSp>
        <p:sp>
          <p:nvSpPr>
            <p:cNvPr id="30" name="Rectangle 29">
              <a:extLst>
                <a:ext uri="{FF2B5EF4-FFF2-40B4-BE49-F238E27FC236}">
                  <a16:creationId xmlns:a16="http://schemas.microsoft.com/office/drawing/2014/main" id="{6C377BA3-F5E5-E942-9E7E-E183314604A6}"/>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2" name="Group 31">
            <a:extLst>
              <a:ext uri="{FF2B5EF4-FFF2-40B4-BE49-F238E27FC236}">
                <a16:creationId xmlns:a16="http://schemas.microsoft.com/office/drawing/2014/main" id="{76837913-D1BA-254D-9D83-EA3E31ED2C2B}"/>
              </a:ext>
            </a:extLst>
          </p:cNvPr>
          <p:cNvGrpSpPr/>
          <p:nvPr/>
        </p:nvGrpSpPr>
        <p:grpSpPr>
          <a:xfrm>
            <a:off x="8833023" y="5087953"/>
            <a:ext cx="6704031" cy="2364314"/>
            <a:chOff x="1627701" y="4826695"/>
            <a:chExt cx="6704031" cy="2364314"/>
          </a:xfrm>
        </p:grpSpPr>
        <p:grpSp>
          <p:nvGrpSpPr>
            <p:cNvPr id="37" name="Group 36">
              <a:extLst>
                <a:ext uri="{FF2B5EF4-FFF2-40B4-BE49-F238E27FC236}">
                  <a16:creationId xmlns:a16="http://schemas.microsoft.com/office/drawing/2014/main" id="{0C7003E5-C659-144F-BBAA-55A295DA5EA8}"/>
                </a:ext>
              </a:extLst>
            </p:cNvPr>
            <p:cNvGrpSpPr/>
            <p:nvPr/>
          </p:nvGrpSpPr>
          <p:grpSpPr>
            <a:xfrm>
              <a:off x="1627701" y="4826695"/>
              <a:ext cx="6704031" cy="2364314"/>
              <a:chOff x="2008169" y="5740735"/>
              <a:chExt cx="6704031" cy="2364314"/>
            </a:xfrm>
          </p:grpSpPr>
          <p:sp>
            <p:nvSpPr>
              <p:cNvPr id="41" name="Subtitle 2">
                <a:extLst>
                  <a:ext uri="{FF2B5EF4-FFF2-40B4-BE49-F238E27FC236}">
                    <a16:creationId xmlns:a16="http://schemas.microsoft.com/office/drawing/2014/main" id="{0FD6663C-6B73-DF41-8DBB-1143861B97B7}"/>
                  </a:ext>
                </a:extLst>
              </p:cNvPr>
              <p:cNvSpPr txBox="1">
                <a:spLocks/>
              </p:cNvSpPr>
              <p:nvPr/>
            </p:nvSpPr>
            <p:spPr>
              <a:xfrm>
                <a:off x="2008169" y="6387066"/>
                <a:ext cx="6704031" cy="171798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Properly implementing pagination takes a lot of time, thankfully the specification already accounted for this.</a:t>
                </a:r>
              </a:p>
            </p:txBody>
          </p:sp>
          <p:sp>
            <p:nvSpPr>
              <p:cNvPr id="42" name="TextBox 41">
                <a:extLst>
                  <a:ext uri="{FF2B5EF4-FFF2-40B4-BE49-F238E27FC236}">
                    <a16:creationId xmlns:a16="http://schemas.microsoft.com/office/drawing/2014/main" id="{5C05F4BB-E8D4-6340-ABD6-ADD1FF052EF1}"/>
                  </a:ext>
                </a:extLst>
              </p:cNvPr>
              <p:cNvSpPr txBox="1"/>
              <p:nvPr/>
            </p:nvSpPr>
            <p:spPr>
              <a:xfrm>
                <a:off x="3195260" y="5740735"/>
                <a:ext cx="4226828"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CONNECTIONS</a:t>
                </a:r>
              </a:p>
            </p:txBody>
          </p:sp>
        </p:grpSp>
        <p:sp>
          <p:nvSpPr>
            <p:cNvPr id="40" name="Rectangle 39">
              <a:extLst>
                <a:ext uri="{FF2B5EF4-FFF2-40B4-BE49-F238E27FC236}">
                  <a16:creationId xmlns:a16="http://schemas.microsoft.com/office/drawing/2014/main" id="{9B9B1661-69CC-634A-A898-4EC85B5EE651}"/>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3" name="Group 42">
            <a:extLst>
              <a:ext uri="{FF2B5EF4-FFF2-40B4-BE49-F238E27FC236}">
                <a16:creationId xmlns:a16="http://schemas.microsoft.com/office/drawing/2014/main" id="{81E29FDD-B5CD-1C43-B9D3-651C38521A6F}"/>
              </a:ext>
            </a:extLst>
          </p:cNvPr>
          <p:cNvGrpSpPr/>
          <p:nvPr/>
        </p:nvGrpSpPr>
        <p:grpSpPr>
          <a:xfrm>
            <a:off x="16038345" y="5087953"/>
            <a:ext cx="6704031" cy="2364314"/>
            <a:chOff x="1627701" y="4826695"/>
            <a:chExt cx="6704031" cy="2364314"/>
          </a:xfrm>
        </p:grpSpPr>
        <p:grpSp>
          <p:nvGrpSpPr>
            <p:cNvPr id="44" name="Group 43">
              <a:extLst>
                <a:ext uri="{FF2B5EF4-FFF2-40B4-BE49-F238E27FC236}">
                  <a16:creationId xmlns:a16="http://schemas.microsoft.com/office/drawing/2014/main" id="{19595575-F544-DF49-B93D-198AD532E936}"/>
                </a:ext>
              </a:extLst>
            </p:cNvPr>
            <p:cNvGrpSpPr/>
            <p:nvPr/>
          </p:nvGrpSpPr>
          <p:grpSpPr>
            <a:xfrm>
              <a:off x="1627701" y="4826695"/>
              <a:ext cx="6704031" cy="2364314"/>
              <a:chOff x="2008169" y="5740735"/>
              <a:chExt cx="6704031" cy="2364314"/>
            </a:xfrm>
          </p:grpSpPr>
          <p:sp>
            <p:nvSpPr>
              <p:cNvPr id="46" name="Subtitle 2">
                <a:extLst>
                  <a:ext uri="{FF2B5EF4-FFF2-40B4-BE49-F238E27FC236}">
                    <a16:creationId xmlns:a16="http://schemas.microsoft.com/office/drawing/2014/main" id="{BD4D99B7-E0C3-7948-AA75-7AA0EEC8366E}"/>
                  </a:ext>
                </a:extLst>
              </p:cNvPr>
              <p:cNvSpPr txBox="1">
                <a:spLocks/>
              </p:cNvSpPr>
              <p:nvPr/>
            </p:nvSpPr>
            <p:spPr>
              <a:xfrm>
                <a:off x="2008169" y="6387066"/>
                <a:ext cx="6704031" cy="171798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Authorization infrastructure alone is already quite a complex and diverse topic.</a:t>
                </a:r>
              </a:p>
            </p:txBody>
          </p:sp>
          <p:sp>
            <p:nvSpPr>
              <p:cNvPr id="47" name="TextBox 46">
                <a:extLst>
                  <a:ext uri="{FF2B5EF4-FFF2-40B4-BE49-F238E27FC236}">
                    <a16:creationId xmlns:a16="http://schemas.microsoft.com/office/drawing/2014/main" id="{1690B952-25D9-7742-AF61-2D2BEFF94E4A}"/>
                  </a:ext>
                </a:extLst>
              </p:cNvPr>
              <p:cNvSpPr txBox="1"/>
              <p:nvPr/>
            </p:nvSpPr>
            <p:spPr>
              <a:xfrm>
                <a:off x="3195260" y="5740735"/>
                <a:ext cx="4226828"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AUTHORIZATION</a:t>
                </a:r>
              </a:p>
            </p:txBody>
          </p:sp>
        </p:grpSp>
        <p:sp>
          <p:nvSpPr>
            <p:cNvPr id="45" name="Rectangle 44">
              <a:extLst>
                <a:ext uri="{FF2B5EF4-FFF2-40B4-BE49-F238E27FC236}">
                  <a16:creationId xmlns:a16="http://schemas.microsoft.com/office/drawing/2014/main" id="{BFCCF6CA-7CE1-694F-B5D6-AAEB4B495E4B}"/>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8" name="Group 47">
            <a:extLst>
              <a:ext uri="{FF2B5EF4-FFF2-40B4-BE49-F238E27FC236}">
                <a16:creationId xmlns:a16="http://schemas.microsoft.com/office/drawing/2014/main" id="{B8E3745F-0EAE-6C44-BEF4-6B12EB6C9817}"/>
              </a:ext>
            </a:extLst>
          </p:cNvPr>
          <p:cNvGrpSpPr/>
          <p:nvPr/>
        </p:nvGrpSpPr>
        <p:grpSpPr>
          <a:xfrm>
            <a:off x="1627701" y="8712897"/>
            <a:ext cx="6704031" cy="1847249"/>
            <a:chOff x="1627701" y="4826695"/>
            <a:chExt cx="6704031" cy="1847249"/>
          </a:xfrm>
        </p:grpSpPr>
        <p:grpSp>
          <p:nvGrpSpPr>
            <p:cNvPr id="49" name="Group 48">
              <a:extLst>
                <a:ext uri="{FF2B5EF4-FFF2-40B4-BE49-F238E27FC236}">
                  <a16:creationId xmlns:a16="http://schemas.microsoft.com/office/drawing/2014/main" id="{75A7EB5A-798A-A146-B5AF-13974234D8EF}"/>
                </a:ext>
              </a:extLst>
            </p:cNvPr>
            <p:cNvGrpSpPr/>
            <p:nvPr/>
          </p:nvGrpSpPr>
          <p:grpSpPr>
            <a:xfrm>
              <a:off x="1627701" y="4826695"/>
              <a:ext cx="6704031" cy="1847249"/>
              <a:chOff x="2008169" y="5740735"/>
              <a:chExt cx="6704031" cy="1847249"/>
            </a:xfrm>
          </p:grpSpPr>
          <p:sp>
            <p:nvSpPr>
              <p:cNvPr id="51" name="Subtitle 2">
                <a:extLst>
                  <a:ext uri="{FF2B5EF4-FFF2-40B4-BE49-F238E27FC236}">
                    <a16:creationId xmlns:a16="http://schemas.microsoft.com/office/drawing/2014/main" id="{C55619FA-A526-C94A-A162-C5318385F23C}"/>
                  </a:ext>
                </a:extLst>
              </p:cNvPr>
              <p:cNvSpPr txBox="1">
                <a:spLocks/>
              </p:cNvSpPr>
              <p:nvPr/>
            </p:nvSpPr>
            <p:spPr>
              <a:xfrm>
                <a:off x="2008169" y="6387066"/>
                <a:ext cx="6704031" cy="120091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Outside the scope, but totally possible within literally minutes.</a:t>
                </a:r>
              </a:p>
            </p:txBody>
          </p:sp>
          <p:sp>
            <p:nvSpPr>
              <p:cNvPr id="52" name="TextBox 51">
                <a:extLst>
                  <a:ext uri="{FF2B5EF4-FFF2-40B4-BE49-F238E27FC236}">
                    <a16:creationId xmlns:a16="http://schemas.microsoft.com/office/drawing/2014/main" id="{9833CDD6-E3B5-0E41-AD8E-1CDA6FB41D87}"/>
                  </a:ext>
                </a:extLst>
              </p:cNvPr>
              <p:cNvSpPr txBox="1"/>
              <p:nvPr/>
            </p:nvSpPr>
            <p:spPr>
              <a:xfrm>
                <a:off x="3195260" y="5740735"/>
                <a:ext cx="4529905"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RATE LIMITING</a:t>
                </a:r>
              </a:p>
            </p:txBody>
          </p:sp>
        </p:grpSp>
        <p:sp>
          <p:nvSpPr>
            <p:cNvPr id="50" name="Rectangle 49">
              <a:extLst>
                <a:ext uri="{FF2B5EF4-FFF2-40B4-BE49-F238E27FC236}">
                  <a16:creationId xmlns:a16="http://schemas.microsoft.com/office/drawing/2014/main" id="{6D08449E-1834-0B46-923B-9F2DA3E78D44}"/>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23" name="Group 22">
            <a:extLst>
              <a:ext uri="{FF2B5EF4-FFF2-40B4-BE49-F238E27FC236}">
                <a16:creationId xmlns:a16="http://schemas.microsoft.com/office/drawing/2014/main" id="{A5FDBD26-0321-4282-82A3-1670FD65D51D}"/>
              </a:ext>
            </a:extLst>
          </p:cNvPr>
          <p:cNvGrpSpPr/>
          <p:nvPr/>
        </p:nvGrpSpPr>
        <p:grpSpPr>
          <a:xfrm>
            <a:off x="8833023" y="8712897"/>
            <a:ext cx="6704031" cy="1847249"/>
            <a:chOff x="1627701" y="4826695"/>
            <a:chExt cx="6704031" cy="1847249"/>
          </a:xfrm>
        </p:grpSpPr>
        <p:grpSp>
          <p:nvGrpSpPr>
            <p:cNvPr id="24" name="Group 23">
              <a:extLst>
                <a:ext uri="{FF2B5EF4-FFF2-40B4-BE49-F238E27FC236}">
                  <a16:creationId xmlns:a16="http://schemas.microsoft.com/office/drawing/2014/main" id="{82BDC210-02AA-44D2-80EE-A58A1C6C2FD4}"/>
                </a:ext>
              </a:extLst>
            </p:cNvPr>
            <p:cNvGrpSpPr/>
            <p:nvPr/>
          </p:nvGrpSpPr>
          <p:grpSpPr>
            <a:xfrm>
              <a:off x="1627701" y="4826695"/>
              <a:ext cx="6704031" cy="1847249"/>
              <a:chOff x="2008169" y="5740735"/>
              <a:chExt cx="6704031" cy="1847249"/>
            </a:xfrm>
          </p:grpSpPr>
          <p:sp>
            <p:nvSpPr>
              <p:cNvPr id="26" name="Subtitle 2">
                <a:extLst>
                  <a:ext uri="{FF2B5EF4-FFF2-40B4-BE49-F238E27FC236}">
                    <a16:creationId xmlns:a16="http://schemas.microsoft.com/office/drawing/2014/main" id="{30EC0C80-13B1-4958-9653-18264CE1CCCF}"/>
                  </a:ext>
                </a:extLst>
              </p:cNvPr>
              <p:cNvSpPr txBox="1">
                <a:spLocks/>
              </p:cNvSpPr>
              <p:nvPr/>
            </p:nvSpPr>
            <p:spPr>
              <a:xfrm>
                <a:off x="2008169" y="6387066"/>
                <a:ext cx="6704031" cy="120091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When designed right, you (usually) just don’t need to.</a:t>
                </a:r>
              </a:p>
            </p:txBody>
          </p:sp>
          <p:sp>
            <p:nvSpPr>
              <p:cNvPr id="29" name="TextBox 28">
                <a:extLst>
                  <a:ext uri="{FF2B5EF4-FFF2-40B4-BE49-F238E27FC236}">
                    <a16:creationId xmlns:a16="http://schemas.microsoft.com/office/drawing/2014/main" id="{87535578-3621-4DDA-A71F-25EBA1C90C41}"/>
                  </a:ext>
                </a:extLst>
              </p:cNvPr>
              <p:cNvSpPr txBox="1"/>
              <p:nvPr/>
            </p:nvSpPr>
            <p:spPr>
              <a:xfrm>
                <a:off x="3195260" y="5740735"/>
                <a:ext cx="3941692"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VERSIONING</a:t>
                </a:r>
              </a:p>
            </p:txBody>
          </p:sp>
        </p:grpSp>
        <p:sp>
          <p:nvSpPr>
            <p:cNvPr id="25" name="Rectangle 24">
              <a:extLst>
                <a:ext uri="{FF2B5EF4-FFF2-40B4-BE49-F238E27FC236}">
                  <a16:creationId xmlns:a16="http://schemas.microsoft.com/office/drawing/2014/main" id="{99AC000C-2659-44CE-8A9D-9E4F3F4B3A14}"/>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2603764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 Schi &#10;GraphQL prediction for 2019: &#10;Resolver-first server frameworks will &#10;begin to replace the currently popular &#10;schema-first approach. &#10;Main reasons: &#10;NO code redundancy (i.e. single &#10;definition of resolvers and types) &#10;Better code reuse &amp; type-safety &#10;• Superior DX &#10;2019 &#10;sei&amp;ling &#10;Jan 2 &#10;(ega isv ">
            <a:extLst>
              <a:ext uri="{FF2B5EF4-FFF2-40B4-BE49-F238E27FC236}">
                <a16:creationId xmlns:a16="http://schemas.microsoft.com/office/drawing/2014/main" id="{8031F287-4399-4494-B97F-A445668A6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208" y="0"/>
            <a:ext cx="9383233"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491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90DAA4-73C2-4F40-B450-98F4502947C5}"/>
              </a:ext>
            </a:extLst>
          </p:cNvPr>
          <p:cNvSpPr/>
          <p:nvPr/>
        </p:nvSpPr>
        <p:spPr>
          <a:xfrm>
            <a:off x="11789793" y="0"/>
            <a:ext cx="1258785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7C040B9-A722-2E42-9D08-0C04A83C48A0}"/>
              </a:ext>
            </a:extLst>
          </p:cNvPr>
          <p:cNvGrpSpPr/>
          <p:nvPr/>
        </p:nvGrpSpPr>
        <p:grpSpPr>
          <a:xfrm>
            <a:off x="13577382" y="4783793"/>
            <a:ext cx="8858075" cy="3286640"/>
            <a:chOff x="13577382" y="5387242"/>
            <a:chExt cx="8858075" cy="3286640"/>
          </a:xfrm>
        </p:grpSpPr>
        <p:sp>
          <p:nvSpPr>
            <p:cNvPr id="19" name="TextBox 18"/>
            <p:cNvSpPr txBox="1"/>
            <p:nvPr/>
          </p:nvSpPr>
          <p:spPr>
            <a:xfrm>
              <a:off x="13577382" y="6858000"/>
              <a:ext cx="8858075" cy="1815882"/>
            </a:xfrm>
            <a:prstGeom prst="rect">
              <a:avLst/>
            </a:prstGeom>
            <a:noFill/>
          </p:spPr>
          <p:txBody>
            <a:bodyPr wrap="square" rtlCol="0">
              <a:spAutoFit/>
            </a:bodyPr>
            <a:lstStyle/>
            <a:p>
              <a:r>
                <a:rPr lang="en-US" sz="2800" dirty="0" err="1">
                  <a:solidFill>
                    <a:schemeClr val="bg1"/>
                  </a:solidFill>
                  <a:latin typeface="Lato" charset="0"/>
                  <a:ea typeface="Lato" charset="0"/>
                  <a:cs typeface="Lato" charset="0"/>
                </a:rPr>
                <a:t>SkyHop</a:t>
              </a:r>
              <a:r>
                <a:rPr lang="en-US" sz="2800" dirty="0">
                  <a:solidFill>
                    <a:schemeClr val="bg1"/>
                  </a:solidFill>
                  <a:latin typeface="Lato" charset="0"/>
                  <a:ea typeface="Lato" charset="0"/>
                  <a:cs typeface="Lato" charset="0"/>
                </a:rPr>
                <a:t> is a flight analysis platform aimed towards glider pilots. In order to be able to build this platform by myself I have exposed it’s data through a </a:t>
              </a:r>
              <a:r>
                <a:rPr lang="en-US" sz="2800" dirty="0" err="1">
                  <a:solidFill>
                    <a:schemeClr val="bg1"/>
                  </a:solidFill>
                  <a:latin typeface="Lato" charset="0"/>
                  <a:ea typeface="Lato" charset="0"/>
                  <a:cs typeface="Lato" charset="0"/>
                </a:rPr>
                <a:t>GraphQL</a:t>
              </a:r>
              <a:r>
                <a:rPr lang="en-US" sz="2800" dirty="0">
                  <a:solidFill>
                    <a:schemeClr val="bg1"/>
                  </a:solidFill>
                  <a:latin typeface="Lato" charset="0"/>
                  <a:ea typeface="Lato" charset="0"/>
                  <a:cs typeface="Lato" charset="0"/>
                </a:rPr>
                <a:t> endpoint.</a:t>
              </a:r>
            </a:p>
          </p:txBody>
        </p:sp>
        <p:sp>
          <p:nvSpPr>
            <p:cNvPr id="10" name="TextBox 9">
              <a:extLst>
                <a:ext uri="{FF2B5EF4-FFF2-40B4-BE49-F238E27FC236}">
                  <a16:creationId xmlns:a16="http://schemas.microsoft.com/office/drawing/2014/main" id="{38B8FFC4-2664-AC44-90F0-A34DF1140E86}"/>
                </a:ext>
              </a:extLst>
            </p:cNvPr>
            <p:cNvSpPr txBox="1"/>
            <p:nvPr/>
          </p:nvSpPr>
          <p:spPr>
            <a:xfrm>
              <a:off x="13589715" y="5387242"/>
              <a:ext cx="8254285" cy="1015663"/>
            </a:xfrm>
            <a:prstGeom prst="rect">
              <a:avLst/>
            </a:prstGeom>
            <a:noFill/>
          </p:spPr>
          <p:txBody>
            <a:bodyPr wrap="square" rtlCol="0">
              <a:spAutoFit/>
            </a:bodyPr>
            <a:lstStyle/>
            <a:p>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SKYHOP</a:t>
              </a:r>
            </a:p>
          </p:txBody>
        </p:sp>
      </p:grpSp>
      <p:grpSp>
        <p:nvGrpSpPr>
          <p:cNvPr id="14" name="Group 13">
            <a:extLst>
              <a:ext uri="{FF2B5EF4-FFF2-40B4-BE49-F238E27FC236}">
                <a16:creationId xmlns:a16="http://schemas.microsoft.com/office/drawing/2014/main" id="{C6A4C452-9751-2D4E-8C25-6796AC92FFD1}"/>
              </a:ext>
            </a:extLst>
          </p:cNvPr>
          <p:cNvGrpSpPr/>
          <p:nvPr/>
        </p:nvGrpSpPr>
        <p:grpSpPr>
          <a:xfrm>
            <a:off x="-732044" y="2403222"/>
            <a:ext cx="15130356" cy="8859536"/>
            <a:chOff x="3158744" y="2595880"/>
            <a:chExt cx="5375656" cy="3147700"/>
          </a:xfrm>
        </p:grpSpPr>
        <p:pic>
          <p:nvPicPr>
            <p:cNvPr id="15" name="Picture 14" descr="New Macbook Silver.png">
              <a:extLst>
                <a:ext uri="{FF2B5EF4-FFF2-40B4-BE49-F238E27FC236}">
                  <a16:creationId xmlns:a16="http://schemas.microsoft.com/office/drawing/2014/main" id="{2D9E270D-76DB-4649-B940-109084100D1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58744" y="2595880"/>
              <a:ext cx="5375656" cy="3147700"/>
            </a:xfrm>
            <a:prstGeom prst="rect">
              <a:avLst/>
            </a:prstGeom>
          </p:spPr>
        </p:pic>
        <p:sp>
          <p:nvSpPr>
            <p:cNvPr id="16" name="Rectangle 15">
              <a:extLst>
                <a:ext uri="{FF2B5EF4-FFF2-40B4-BE49-F238E27FC236}">
                  <a16:creationId xmlns:a16="http://schemas.microsoft.com/office/drawing/2014/main" id="{B7470DC2-4046-B54D-910D-40F166E89B14}"/>
                </a:ext>
              </a:extLst>
            </p:cNvPr>
            <p:cNvSpPr/>
            <p:nvPr/>
          </p:nvSpPr>
          <p:spPr>
            <a:xfrm>
              <a:off x="3764844" y="2841171"/>
              <a:ext cx="4112059" cy="25864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pic>
        <p:nvPicPr>
          <p:cNvPr id="2054" name="Picture 6" descr="Screenshot">
            <a:extLst>
              <a:ext uri="{FF2B5EF4-FFF2-40B4-BE49-F238E27FC236}">
                <a16:creationId xmlns:a16="http://schemas.microsoft.com/office/drawing/2014/main" id="{DEA38E37-8692-4B2D-B38F-73D61F95F40A}"/>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t="69" b="69"/>
          <a:stretch>
            <a:fillRect/>
          </a:stretch>
        </p:blipFill>
        <p:spPr bwMode="auto">
          <a:xfrm>
            <a:off x="973889" y="3093620"/>
            <a:ext cx="11574463" cy="727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240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2015 &#10;GraphQL Released &#10;with graphql-js &#10;2016 &#10;Schema-first &#10;with graphql-tools &#10;2017 / 2018 &#10;Schema-first &#10;&quot;workarounds&quot; &#10;2018 / 2019 &#10;Code-first &#10;frameworks ">
            <a:extLst>
              <a:ext uri="{FF2B5EF4-FFF2-40B4-BE49-F238E27FC236}">
                <a16:creationId xmlns:a16="http://schemas.microsoft.com/office/drawing/2014/main" id="{DC06DB6B-A5F3-41D6-9464-14EBC80AA14D}"/>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42210" b="-42210"/>
          <a:stretch/>
        </p:blipFill>
        <p:spPr bwMode="auto">
          <a:xfrm>
            <a:off x="10162" y="2813539"/>
            <a:ext cx="24367486" cy="808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326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7F9FA"/>
        </a:solidFill>
        <a:effectLst/>
      </p:bgPr>
    </p:bg>
    <p:spTree>
      <p:nvGrpSpPr>
        <p:cNvPr id="1" name=""/>
        <p:cNvGrpSpPr/>
        <p:nvPr/>
      </p:nvGrpSpPr>
      <p:grpSpPr>
        <a:xfrm>
          <a:off x="0" y="0"/>
          <a:ext cx="0" cy="0"/>
          <a:chOff x="0" y="0"/>
          <a:chExt cx="0" cy="0"/>
        </a:xfrm>
      </p:grpSpPr>
      <p:sp>
        <p:nvSpPr>
          <p:cNvPr id="7" name="TextBox 6"/>
          <p:cNvSpPr txBox="1"/>
          <p:nvPr/>
        </p:nvSpPr>
        <p:spPr>
          <a:xfrm>
            <a:off x="1642026" y="1762299"/>
            <a:ext cx="11752241" cy="1015663"/>
          </a:xfrm>
          <a:prstGeom prst="rect">
            <a:avLst/>
          </a:prstGeom>
          <a:noFill/>
        </p:spPr>
        <p:txBody>
          <a:bodyPr wrap="square" rtlCol="0">
            <a:spAutoFit/>
          </a:bodyPr>
          <a:lstStyle/>
          <a:p>
            <a:r>
              <a:rPr lang="en-US" sz="6000" b="1" dirty="0" err="1">
                <a:solidFill>
                  <a:schemeClr val="tx2"/>
                </a:solidFill>
                <a:latin typeface="Lato Black" panose="020F0502020204030203" pitchFamily="34" charset="0"/>
                <a:ea typeface="Lato Black" panose="020F0502020204030203" pitchFamily="34" charset="0"/>
                <a:cs typeface="Lato Black" panose="020F0502020204030203" pitchFamily="34" charset="0"/>
              </a:rPr>
              <a:t>graphql-js</a:t>
            </a:r>
            <a:endPar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2" name="Picture 1">
            <a:extLst>
              <a:ext uri="{FF2B5EF4-FFF2-40B4-BE49-F238E27FC236}">
                <a16:creationId xmlns:a16="http://schemas.microsoft.com/office/drawing/2014/main" id="{03C2C0EF-B8B2-4D2E-867B-3C1208AE492C}"/>
              </a:ext>
            </a:extLst>
          </p:cNvPr>
          <p:cNvPicPr>
            <a:picLocks noChangeAspect="1"/>
          </p:cNvPicPr>
          <p:nvPr/>
        </p:nvPicPr>
        <p:blipFill>
          <a:blip r:embed="rId3"/>
          <a:stretch>
            <a:fillRect/>
          </a:stretch>
        </p:blipFill>
        <p:spPr>
          <a:xfrm>
            <a:off x="7041950" y="1762299"/>
            <a:ext cx="15855508" cy="10191402"/>
          </a:xfrm>
          <a:prstGeom prst="rect">
            <a:avLst/>
          </a:prstGeom>
        </p:spPr>
      </p:pic>
    </p:spTree>
    <p:extLst>
      <p:ext uri="{BB962C8B-B14F-4D97-AF65-F5344CB8AC3E}">
        <p14:creationId xmlns:p14="http://schemas.microsoft.com/office/powerpoint/2010/main" val="1098401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9FA"/>
        </a:solidFill>
        <a:effectLst/>
      </p:bgPr>
    </p:bg>
    <p:spTree>
      <p:nvGrpSpPr>
        <p:cNvPr id="1" name=""/>
        <p:cNvGrpSpPr/>
        <p:nvPr/>
      </p:nvGrpSpPr>
      <p:grpSpPr>
        <a:xfrm>
          <a:off x="0" y="0"/>
          <a:ext cx="0" cy="0"/>
          <a:chOff x="0" y="0"/>
          <a:chExt cx="0" cy="0"/>
        </a:xfrm>
      </p:grpSpPr>
      <p:sp>
        <p:nvSpPr>
          <p:cNvPr id="7" name="TextBox 6"/>
          <p:cNvSpPr txBox="1"/>
          <p:nvPr/>
        </p:nvSpPr>
        <p:spPr>
          <a:xfrm>
            <a:off x="1642026" y="1762299"/>
            <a:ext cx="11752241" cy="1015663"/>
          </a:xfrm>
          <a:prstGeom prst="rect">
            <a:avLst/>
          </a:prstGeom>
          <a:noFill/>
        </p:spPr>
        <p:txBody>
          <a:bodyPr wrap="square" rtlCol="0">
            <a:spAutoFit/>
          </a:bodyPr>
          <a:lstStyle/>
          <a:p>
            <a:r>
              <a:rPr lang="en-US" sz="6000" b="1" dirty="0" err="1">
                <a:solidFill>
                  <a:schemeClr val="tx2"/>
                </a:solidFill>
                <a:latin typeface="Lato Black" panose="020F0502020204030203" pitchFamily="34" charset="0"/>
                <a:ea typeface="Lato Black" panose="020F0502020204030203" pitchFamily="34" charset="0"/>
                <a:cs typeface="Lato Black" panose="020F0502020204030203" pitchFamily="34" charset="0"/>
              </a:rPr>
              <a:t>graphql-js</a:t>
            </a:r>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 </a:t>
            </a:r>
            <a:r>
              <a:rPr lang="en-US" sz="6000" i="1" dirty="0">
                <a:solidFill>
                  <a:schemeClr val="tx2"/>
                </a:solidFill>
                <a:latin typeface="Lato Black" panose="020F0502020204030203" pitchFamily="34" charset="0"/>
                <a:ea typeface="Lato Black" panose="020F0502020204030203" pitchFamily="34" charset="0"/>
                <a:cs typeface="Lato Black" panose="020F0502020204030203" pitchFamily="34" charset="0"/>
              </a:rPr>
              <a:t>expressed in SDL</a:t>
            </a:r>
          </a:p>
        </p:txBody>
      </p:sp>
      <p:pic>
        <p:nvPicPr>
          <p:cNvPr id="3" name="Picture 2">
            <a:extLst>
              <a:ext uri="{FF2B5EF4-FFF2-40B4-BE49-F238E27FC236}">
                <a16:creationId xmlns:a16="http://schemas.microsoft.com/office/drawing/2014/main" id="{1FB85B63-2FDC-48CF-832A-0563C68D1AF5}"/>
              </a:ext>
            </a:extLst>
          </p:cNvPr>
          <p:cNvPicPr>
            <a:picLocks noChangeAspect="1"/>
          </p:cNvPicPr>
          <p:nvPr/>
        </p:nvPicPr>
        <p:blipFill>
          <a:blip r:embed="rId3"/>
          <a:stretch>
            <a:fillRect/>
          </a:stretch>
        </p:blipFill>
        <p:spPr>
          <a:xfrm>
            <a:off x="1642026" y="3625915"/>
            <a:ext cx="21093598" cy="6464169"/>
          </a:xfrm>
          <a:prstGeom prst="rect">
            <a:avLst/>
          </a:prstGeom>
        </p:spPr>
      </p:pic>
    </p:spTree>
    <p:extLst>
      <p:ext uri="{BB962C8B-B14F-4D97-AF65-F5344CB8AC3E}">
        <p14:creationId xmlns:p14="http://schemas.microsoft.com/office/powerpoint/2010/main" val="586222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F9FA"/>
        </a:solidFill>
        <a:effectLst/>
      </p:bgPr>
    </p:bg>
    <p:spTree>
      <p:nvGrpSpPr>
        <p:cNvPr id="1" name=""/>
        <p:cNvGrpSpPr/>
        <p:nvPr/>
      </p:nvGrpSpPr>
      <p:grpSpPr>
        <a:xfrm>
          <a:off x="0" y="0"/>
          <a:ext cx="0" cy="0"/>
          <a:chOff x="0" y="0"/>
          <a:chExt cx="0" cy="0"/>
        </a:xfrm>
      </p:grpSpPr>
      <p:sp>
        <p:nvSpPr>
          <p:cNvPr id="7" name="TextBox 6"/>
          <p:cNvSpPr txBox="1"/>
          <p:nvPr/>
        </p:nvSpPr>
        <p:spPr>
          <a:xfrm>
            <a:off x="1642026" y="1762299"/>
            <a:ext cx="11752241"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SDL</a:t>
            </a:r>
          </a:p>
        </p:txBody>
      </p:sp>
      <p:sp>
        <p:nvSpPr>
          <p:cNvPr id="11" name="TextBox 10"/>
          <p:cNvSpPr txBox="1"/>
          <p:nvPr/>
        </p:nvSpPr>
        <p:spPr>
          <a:xfrm>
            <a:off x="2709915" y="3964146"/>
            <a:ext cx="7189459"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Schema Design Language</a:t>
            </a:r>
          </a:p>
        </p:txBody>
      </p:sp>
      <p:sp>
        <p:nvSpPr>
          <p:cNvPr id="8" name="Rectangle 7">
            <a:extLst>
              <a:ext uri="{FF2B5EF4-FFF2-40B4-BE49-F238E27FC236}">
                <a16:creationId xmlns:a16="http://schemas.microsoft.com/office/drawing/2014/main" id="{7B8B1FF8-7A80-2941-A066-C1861DE42863}"/>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pic>
        <p:nvPicPr>
          <p:cNvPr id="12" name="Picture 11">
            <a:extLst>
              <a:ext uri="{FF2B5EF4-FFF2-40B4-BE49-F238E27FC236}">
                <a16:creationId xmlns:a16="http://schemas.microsoft.com/office/drawing/2014/main" id="{EAFDAE46-F85D-4216-A8A6-B6DA2764D976}"/>
              </a:ext>
            </a:extLst>
          </p:cNvPr>
          <p:cNvPicPr>
            <a:picLocks noChangeAspect="1"/>
          </p:cNvPicPr>
          <p:nvPr/>
        </p:nvPicPr>
        <p:blipFill>
          <a:blip r:embed="rId3"/>
          <a:stretch>
            <a:fillRect/>
          </a:stretch>
        </p:blipFill>
        <p:spPr>
          <a:xfrm>
            <a:off x="12822130" y="1762299"/>
            <a:ext cx="10075327" cy="10191402"/>
          </a:xfrm>
          <a:prstGeom prst="rect">
            <a:avLst/>
          </a:prstGeom>
        </p:spPr>
      </p:pic>
    </p:spTree>
    <p:extLst>
      <p:ext uri="{BB962C8B-B14F-4D97-AF65-F5344CB8AC3E}">
        <p14:creationId xmlns:p14="http://schemas.microsoft.com/office/powerpoint/2010/main" val="1059125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A54BA-35DF-403F-BCE8-0DB2D736C79D}"/>
              </a:ext>
            </a:extLst>
          </p:cNvPr>
          <p:cNvPicPr>
            <a:picLocks noChangeAspect="1"/>
          </p:cNvPicPr>
          <p:nvPr/>
        </p:nvPicPr>
        <p:blipFill>
          <a:blip r:embed="rId2"/>
          <a:stretch>
            <a:fillRect/>
          </a:stretch>
        </p:blipFill>
        <p:spPr>
          <a:xfrm>
            <a:off x="4464915" y="917456"/>
            <a:ext cx="15447820" cy="11881087"/>
          </a:xfrm>
          <a:prstGeom prst="rect">
            <a:avLst/>
          </a:prstGeom>
        </p:spPr>
      </p:pic>
    </p:spTree>
    <p:extLst>
      <p:ext uri="{BB962C8B-B14F-4D97-AF65-F5344CB8AC3E}">
        <p14:creationId xmlns:p14="http://schemas.microsoft.com/office/powerpoint/2010/main" val="392961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6E3"/>
        </a:solidFill>
        <a:effectLst/>
      </p:bgPr>
    </p:bg>
    <p:spTree>
      <p:nvGrpSpPr>
        <p:cNvPr id="1" name=""/>
        <p:cNvGrpSpPr/>
        <p:nvPr/>
      </p:nvGrpSpPr>
      <p:grpSpPr>
        <a:xfrm>
          <a:off x="0" y="0"/>
          <a:ext cx="0" cy="0"/>
          <a:chOff x="0" y="0"/>
          <a:chExt cx="0" cy="0"/>
        </a:xfrm>
      </p:grpSpPr>
      <p:sp>
        <p:nvSpPr>
          <p:cNvPr id="7" name="TextBox 6"/>
          <p:cNvSpPr txBox="1"/>
          <p:nvPr/>
        </p:nvSpPr>
        <p:spPr>
          <a:xfrm>
            <a:off x="1642026" y="1762299"/>
            <a:ext cx="11752241"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GraphQL.net</a:t>
            </a:r>
          </a:p>
        </p:txBody>
      </p:sp>
      <p:sp>
        <p:nvSpPr>
          <p:cNvPr id="11" name="TextBox 10"/>
          <p:cNvSpPr txBox="1"/>
          <p:nvPr/>
        </p:nvSpPr>
        <p:spPr>
          <a:xfrm>
            <a:off x="2709915" y="3964146"/>
            <a:ext cx="7189459"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Schema first approach</a:t>
            </a:r>
          </a:p>
        </p:txBody>
      </p:sp>
      <p:sp>
        <p:nvSpPr>
          <p:cNvPr id="8" name="Rectangle 7">
            <a:extLst>
              <a:ext uri="{FF2B5EF4-FFF2-40B4-BE49-F238E27FC236}">
                <a16:creationId xmlns:a16="http://schemas.microsoft.com/office/drawing/2014/main" id="{7B8B1FF8-7A80-2941-A066-C1861DE42863}"/>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pic>
        <p:nvPicPr>
          <p:cNvPr id="2" name="Picture 1">
            <a:extLst>
              <a:ext uri="{FF2B5EF4-FFF2-40B4-BE49-F238E27FC236}">
                <a16:creationId xmlns:a16="http://schemas.microsoft.com/office/drawing/2014/main" id="{8E9B84C4-8FBF-4BF8-8D24-CA0799D33DB3}"/>
              </a:ext>
            </a:extLst>
          </p:cNvPr>
          <p:cNvPicPr>
            <a:picLocks noChangeAspect="1"/>
          </p:cNvPicPr>
          <p:nvPr/>
        </p:nvPicPr>
        <p:blipFill>
          <a:blip r:embed="rId3"/>
          <a:stretch>
            <a:fillRect/>
          </a:stretch>
        </p:blipFill>
        <p:spPr>
          <a:xfrm>
            <a:off x="12188825" y="1762298"/>
            <a:ext cx="8419179" cy="10408521"/>
          </a:xfrm>
          <a:prstGeom prst="rect">
            <a:avLst/>
          </a:prstGeom>
        </p:spPr>
      </p:pic>
    </p:spTree>
    <p:extLst>
      <p:ext uri="{BB962C8B-B14F-4D97-AF65-F5344CB8AC3E}">
        <p14:creationId xmlns:p14="http://schemas.microsoft.com/office/powerpoint/2010/main" val="3329418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6E3"/>
        </a:solidFill>
        <a:effectLst/>
      </p:bgPr>
    </p:bg>
    <p:spTree>
      <p:nvGrpSpPr>
        <p:cNvPr id="1" name=""/>
        <p:cNvGrpSpPr/>
        <p:nvPr/>
      </p:nvGrpSpPr>
      <p:grpSpPr>
        <a:xfrm>
          <a:off x="0" y="0"/>
          <a:ext cx="0" cy="0"/>
          <a:chOff x="0" y="0"/>
          <a:chExt cx="0" cy="0"/>
        </a:xfrm>
      </p:grpSpPr>
      <p:sp>
        <p:nvSpPr>
          <p:cNvPr id="7" name="TextBox 6"/>
          <p:cNvSpPr txBox="1"/>
          <p:nvPr/>
        </p:nvSpPr>
        <p:spPr>
          <a:xfrm>
            <a:off x="1642026" y="1762299"/>
            <a:ext cx="11752241"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GraphQL.net</a:t>
            </a:r>
          </a:p>
        </p:txBody>
      </p:sp>
      <p:sp>
        <p:nvSpPr>
          <p:cNvPr id="11" name="TextBox 10"/>
          <p:cNvSpPr txBox="1"/>
          <p:nvPr/>
        </p:nvSpPr>
        <p:spPr>
          <a:xfrm>
            <a:off x="2709915" y="3964146"/>
            <a:ext cx="7189459" cy="1200329"/>
          </a:xfrm>
          <a:prstGeom prst="rect">
            <a:avLst/>
          </a:prstGeom>
          <a:noFill/>
        </p:spPr>
        <p:txBody>
          <a:bodyPr wrap="square" rtlCol="0">
            <a:spAutoFit/>
          </a:bodyPr>
          <a:lstStyle/>
          <a:p>
            <a:r>
              <a:rPr lang="en-US" b="1" dirty="0">
                <a:solidFill>
                  <a:schemeClr val="tx2"/>
                </a:solidFill>
                <a:latin typeface="Lato" charset="0"/>
                <a:ea typeface="Lato" charset="0"/>
                <a:cs typeface="Lato" charset="0"/>
              </a:rPr>
              <a:t>Code first </a:t>
            </a:r>
            <a:r>
              <a:rPr lang="en-US" dirty="0">
                <a:solidFill>
                  <a:schemeClr val="tx2"/>
                </a:solidFill>
                <a:latin typeface="Lato" charset="0"/>
                <a:ea typeface="Lato" charset="0"/>
                <a:cs typeface="Lato" charset="0"/>
              </a:rPr>
              <a:t>(or the so called “</a:t>
            </a:r>
            <a:r>
              <a:rPr lang="en-US" dirty="0" err="1">
                <a:solidFill>
                  <a:schemeClr val="tx2"/>
                </a:solidFill>
                <a:latin typeface="Lato" charset="0"/>
                <a:ea typeface="Lato" charset="0"/>
                <a:cs typeface="Lato" charset="0"/>
              </a:rPr>
              <a:t>GraphType</a:t>
            </a:r>
            <a:r>
              <a:rPr lang="en-US" dirty="0">
                <a:solidFill>
                  <a:schemeClr val="tx2"/>
                </a:solidFill>
                <a:latin typeface="Lato" charset="0"/>
                <a:ea typeface="Lato" charset="0"/>
                <a:cs typeface="Lato" charset="0"/>
              </a:rPr>
              <a:t> first approach”)</a:t>
            </a:r>
            <a:endParaRPr lang="en-US" b="1" dirty="0">
              <a:solidFill>
                <a:schemeClr val="tx2"/>
              </a:solidFill>
              <a:latin typeface="Lato" charset="0"/>
              <a:ea typeface="Lato" charset="0"/>
              <a:cs typeface="Lato" charset="0"/>
            </a:endParaRPr>
          </a:p>
        </p:txBody>
      </p:sp>
      <p:sp>
        <p:nvSpPr>
          <p:cNvPr id="8" name="Rectangle 7">
            <a:extLst>
              <a:ext uri="{FF2B5EF4-FFF2-40B4-BE49-F238E27FC236}">
                <a16:creationId xmlns:a16="http://schemas.microsoft.com/office/drawing/2014/main" id="{7B8B1FF8-7A80-2941-A066-C1861DE42863}"/>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pic>
        <p:nvPicPr>
          <p:cNvPr id="3" name="Picture 2">
            <a:extLst>
              <a:ext uri="{FF2B5EF4-FFF2-40B4-BE49-F238E27FC236}">
                <a16:creationId xmlns:a16="http://schemas.microsoft.com/office/drawing/2014/main" id="{9DF43E91-EC5F-4A84-98BC-60A7500040C0}"/>
              </a:ext>
            </a:extLst>
          </p:cNvPr>
          <p:cNvPicPr>
            <a:picLocks noChangeAspect="1"/>
          </p:cNvPicPr>
          <p:nvPr/>
        </p:nvPicPr>
        <p:blipFill>
          <a:blip r:embed="rId3"/>
          <a:stretch>
            <a:fillRect/>
          </a:stretch>
        </p:blipFill>
        <p:spPr>
          <a:xfrm>
            <a:off x="12188825" y="0"/>
            <a:ext cx="7783091" cy="13716000"/>
          </a:xfrm>
          <a:prstGeom prst="rect">
            <a:avLst/>
          </a:prstGeom>
        </p:spPr>
      </p:pic>
    </p:spTree>
    <p:extLst>
      <p:ext uri="{BB962C8B-B14F-4D97-AF65-F5344CB8AC3E}">
        <p14:creationId xmlns:p14="http://schemas.microsoft.com/office/powerpoint/2010/main" val="1303261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descr="C:\Users\corstian\AppData\Local\Packages\Microsoft.Office.OneNote_8wekyb3d8bbwe\TempState\msohtmlclip\clip_image001.png">
            <a:extLst>
              <a:ext uri="{FF2B5EF4-FFF2-40B4-BE49-F238E27FC236}">
                <a16:creationId xmlns:a16="http://schemas.microsoft.com/office/drawing/2014/main" id="{C76BAFFC-6791-47D9-86CE-E30FA1658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026" y="2270130"/>
            <a:ext cx="20364450" cy="11125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642026" y="1762299"/>
            <a:ext cx="11752241"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GraphQL.net code structure</a:t>
            </a:r>
          </a:p>
        </p:txBody>
      </p:sp>
    </p:spTree>
    <p:extLst>
      <p:ext uri="{BB962C8B-B14F-4D97-AF65-F5344CB8AC3E}">
        <p14:creationId xmlns:p14="http://schemas.microsoft.com/office/powerpoint/2010/main" val="3512495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42026" y="1762299"/>
            <a:ext cx="15453277"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SPMD</a:t>
            </a:r>
          </a:p>
        </p:txBody>
      </p:sp>
      <p:sp>
        <p:nvSpPr>
          <p:cNvPr id="10" name="Subtitle 2"/>
          <p:cNvSpPr txBox="1">
            <a:spLocks/>
          </p:cNvSpPr>
          <p:nvPr/>
        </p:nvSpPr>
        <p:spPr>
          <a:xfrm>
            <a:off x="1480192" y="7414381"/>
            <a:ext cx="21196928" cy="318748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just">
              <a:lnSpc>
                <a:spcPts val="4080"/>
              </a:lnSpc>
              <a:buFont typeface="Arial" panose="020B0604020202020204" pitchFamily="34" charset="0"/>
              <a:buChar char="•"/>
            </a:pPr>
            <a:r>
              <a:rPr lang="en-US" sz="3600" dirty="0">
                <a:solidFill>
                  <a:srgbClr val="7F7F7F"/>
                </a:solidFill>
                <a:latin typeface="Lato" charset="0"/>
                <a:ea typeface="Lato" charset="0"/>
                <a:cs typeface="Lato" charset="0"/>
              </a:rPr>
              <a:t>A type’s class instance is used to resolve all requests</a:t>
            </a:r>
          </a:p>
          <a:p>
            <a:pPr marL="457200" indent="-457200" algn="just">
              <a:lnSpc>
                <a:spcPts val="4080"/>
              </a:lnSpc>
              <a:buFont typeface="Arial" panose="020B0604020202020204" pitchFamily="34" charset="0"/>
              <a:buChar char="•"/>
            </a:pPr>
            <a:r>
              <a:rPr lang="en-US" sz="3600" dirty="0">
                <a:solidFill>
                  <a:srgbClr val="7F7F7F"/>
                </a:solidFill>
                <a:latin typeface="Lato" charset="0"/>
                <a:ea typeface="Lato" charset="0"/>
                <a:cs typeface="Lato" charset="0"/>
              </a:rPr>
              <a:t>Resolver methods are </a:t>
            </a:r>
            <a:r>
              <a:rPr lang="en-US" sz="3600" b="1" dirty="0">
                <a:solidFill>
                  <a:srgbClr val="7F7F7F"/>
                </a:solidFill>
                <a:latin typeface="Lato" charset="0"/>
                <a:ea typeface="Lato" charset="0"/>
                <a:cs typeface="Lato" charset="0"/>
              </a:rPr>
              <a:t>immutable</a:t>
            </a:r>
          </a:p>
          <a:p>
            <a:pPr marL="1544836" lvl="1" indent="-457200" algn="just">
              <a:lnSpc>
                <a:spcPts val="4080"/>
              </a:lnSpc>
              <a:buFont typeface="Arial" panose="020B0604020202020204" pitchFamily="34" charset="0"/>
              <a:buChar char="•"/>
            </a:pPr>
            <a:r>
              <a:rPr lang="en-US" sz="3600" dirty="0">
                <a:solidFill>
                  <a:srgbClr val="7F7F7F"/>
                </a:solidFill>
                <a:latin typeface="Lato" charset="0"/>
                <a:ea typeface="Lato" charset="0"/>
                <a:cs typeface="Lato" charset="0"/>
              </a:rPr>
              <a:t>As a result these are </a:t>
            </a:r>
            <a:r>
              <a:rPr lang="en-US" sz="3600" b="1" dirty="0">
                <a:solidFill>
                  <a:srgbClr val="7F7F7F"/>
                </a:solidFill>
                <a:latin typeface="Lato" charset="0"/>
                <a:ea typeface="Lato" charset="0"/>
                <a:cs typeface="Lato" charset="0"/>
              </a:rPr>
              <a:t>initialized in the constructor</a:t>
            </a:r>
            <a:endParaRPr lang="en-US" sz="3600" dirty="0">
              <a:solidFill>
                <a:srgbClr val="7F7F7F"/>
              </a:solidFill>
              <a:latin typeface="Lato" charset="0"/>
              <a:ea typeface="Lato" charset="0"/>
              <a:cs typeface="Lato" charset="0"/>
            </a:endParaRPr>
          </a:p>
          <a:p>
            <a:pPr marL="457200" indent="-457200" algn="just">
              <a:lnSpc>
                <a:spcPts val="4080"/>
              </a:lnSpc>
              <a:buFont typeface="Arial" panose="020B0604020202020204" pitchFamily="34" charset="0"/>
              <a:buChar char="•"/>
            </a:pPr>
            <a:r>
              <a:rPr lang="en-US" sz="3600" dirty="0">
                <a:solidFill>
                  <a:srgbClr val="7F7F7F"/>
                </a:solidFill>
                <a:latin typeface="Lato" charset="0"/>
                <a:ea typeface="Lato" charset="0"/>
                <a:cs typeface="Lato" charset="0"/>
              </a:rPr>
              <a:t>Be careful with static properties</a:t>
            </a:r>
          </a:p>
          <a:p>
            <a:pPr algn="just">
              <a:lnSpc>
                <a:spcPts val="4080"/>
              </a:lnSpc>
            </a:pPr>
            <a:endParaRPr lang="en-US" sz="2800" dirty="0">
              <a:solidFill>
                <a:srgbClr val="7F7F7F"/>
              </a:solidFill>
              <a:latin typeface="Lato" charset="0"/>
              <a:ea typeface="Lato" charset="0"/>
              <a:cs typeface="Lato" charset="0"/>
            </a:endParaRPr>
          </a:p>
        </p:txBody>
      </p:sp>
      <p:sp>
        <p:nvSpPr>
          <p:cNvPr id="11" name="TextBox 10"/>
          <p:cNvSpPr txBox="1"/>
          <p:nvPr/>
        </p:nvSpPr>
        <p:spPr>
          <a:xfrm>
            <a:off x="2709915" y="3964146"/>
            <a:ext cx="7189459"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Single Program, Multiple Data</a:t>
            </a:r>
          </a:p>
        </p:txBody>
      </p:sp>
      <p:sp>
        <p:nvSpPr>
          <p:cNvPr id="8" name="Rectangle 7">
            <a:extLst>
              <a:ext uri="{FF2B5EF4-FFF2-40B4-BE49-F238E27FC236}">
                <a16:creationId xmlns:a16="http://schemas.microsoft.com/office/drawing/2014/main" id="{7B8B1FF8-7A80-2941-A066-C1861DE42863}"/>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9" name="Subtitle 2">
            <a:extLst>
              <a:ext uri="{FF2B5EF4-FFF2-40B4-BE49-F238E27FC236}">
                <a16:creationId xmlns:a16="http://schemas.microsoft.com/office/drawing/2014/main" id="{770C2297-9A06-4649-B8D8-6BF43BA716E3}"/>
              </a:ext>
            </a:extLst>
          </p:cNvPr>
          <p:cNvSpPr txBox="1">
            <a:spLocks/>
          </p:cNvSpPr>
          <p:nvPr/>
        </p:nvSpPr>
        <p:spPr>
          <a:xfrm>
            <a:off x="1480192" y="5113972"/>
            <a:ext cx="21196928" cy="70328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80"/>
              </a:lnSpc>
            </a:pPr>
            <a:r>
              <a:rPr lang="nl-NL" sz="2800" dirty="0">
                <a:hlinkClick r:id="rId3"/>
              </a:rPr>
              <a:t>https://en.wikipedia.org/wiki/SPMD</a:t>
            </a:r>
            <a:endParaRPr lang="en-US" sz="2800" dirty="0">
              <a:solidFill>
                <a:srgbClr val="7F7F7F"/>
              </a:solidFill>
              <a:latin typeface="Lato" charset="0"/>
              <a:ea typeface="Lato" charset="0"/>
              <a:cs typeface="Lato" charset="0"/>
            </a:endParaRPr>
          </a:p>
        </p:txBody>
      </p:sp>
    </p:spTree>
    <p:extLst>
      <p:ext uri="{BB962C8B-B14F-4D97-AF65-F5344CB8AC3E}">
        <p14:creationId xmlns:p14="http://schemas.microsoft.com/office/powerpoint/2010/main" val="2802488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42026" y="1762299"/>
            <a:ext cx="15453277" cy="1015663"/>
          </a:xfrm>
          <a:prstGeom prst="rect">
            <a:avLst/>
          </a:prstGeom>
          <a:noFill/>
        </p:spPr>
        <p:txBody>
          <a:bodyPr wrap="square" rtlCol="0">
            <a:spAutoFit/>
          </a:bodyPr>
          <a:lstStyle/>
          <a:p>
            <a:r>
              <a:rPr lang="en-US" sz="6000" b="1" dirty="0" err="1">
                <a:solidFill>
                  <a:schemeClr val="tx2"/>
                </a:solidFill>
                <a:latin typeface="Lato Black" panose="020F0502020204030203" pitchFamily="34" charset="0"/>
                <a:ea typeface="Lato Black" panose="020F0502020204030203" pitchFamily="34" charset="0"/>
                <a:cs typeface="Lato Black" panose="020F0502020204030203" pitchFamily="34" charset="0"/>
              </a:rPr>
              <a:t>Devtools</a:t>
            </a:r>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10" name="Subtitle 2"/>
          <p:cNvSpPr txBox="1">
            <a:spLocks/>
          </p:cNvSpPr>
          <p:nvPr/>
        </p:nvSpPr>
        <p:spPr>
          <a:xfrm>
            <a:off x="1480192" y="3670512"/>
            <a:ext cx="21196928" cy="265509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just">
              <a:lnSpc>
                <a:spcPts val="4080"/>
              </a:lnSpc>
              <a:buFont typeface="Arial" panose="020B0604020202020204" pitchFamily="34" charset="0"/>
              <a:buChar char="•"/>
            </a:pPr>
            <a:r>
              <a:rPr lang="en-US" sz="3600" b="1" dirty="0">
                <a:solidFill>
                  <a:srgbClr val="7F7F7F"/>
                </a:solidFill>
                <a:latin typeface="Lato" charset="0"/>
                <a:ea typeface="Lato" charset="0"/>
                <a:cs typeface="Lato" charset="0"/>
              </a:rPr>
              <a:t>Voyager</a:t>
            </a:r>
            <a:r>
              <a:rPr lang="en-US" sz="3600" dirty="0">
                <a:solidFill>
                  <a:srgbClr val="7F7F7F"/>
                </a:solidFill>
                <a:latin typeface="Lato" charset="0"/>
                <a:ea typeface="Lato" charset="0"/>
                <a:cs typeface="Lato" charset="0"/>
              </a:rPr>
              <a:t>: for graph visualization</a:t>
            </a:r>
          </a:p>
          <a:p>
            <a:pPr marL="457200" indent="-457200" algn="just">
              <a:lnSpc>
                <a:spcPts val="4080"/>
              </a:lnSpc>
              <a:buFont typeface="Arial" panose="020B0604020202020204" pitchFamily="34" charset="0"/>
              <a:buChar char="•"/>
            </a:pPr>
            <a:r>
              <a:rPr lang="en-US" sz="3600" b="1" dirty="0" err="1">
                <a:solidFill>
                  <a:srgbClr val="7F7F7F"/>
                </a:solidFill>
                <a:latin typeface="Lato" charset="0"/>
                <a:ea typeface="Lato" charset="0"/>
                <a:cs typeface="Lato" charset="0"/>
              </a:rPr>
              <a:t>GraphQL</a:t>
            </a:r>
            <a:r>
              <a:rPr lang="en-US" sz="3600" b="1" dirty="0">
                <a:solidFill>
                  <a:srgbClr val="7F7F7F"/>
                </a:solidFill>
                <a:latin typeface="Lato" charset="0"/>
                <a:ea typeface="Lato" charset="0"/>
                <a:cs typeface="Lato" charset="0"/>
              </a:rPr>
              <a:t> Playground</a:t>
            </a:r>
            <a:r>
              <a:rPr lang="en-US" sz="3600" dirty="0">
                <a:solidFill>
                  <a:srgbClr val="7F7F7F"/>
                </a:solidFill>
                <a:latin typeface="Lato" charset="0"/>
                <a:ea typeface="Lato" charset="0"/>
                <a:cs typeface="Lato" charset="0"/>
              </a:rPr>
              <a:t>: Query testbed</a:t>
            </a:r>
          </a:p>
          <a:p>
            <a:pPr marL="457200" indent="-457200" algn="just">
              <a:lnSpc>
                <a:spcPts val="4080"/>
              </a:lnSpc>
              <a:buFont typeface="Arial" panose="020B0604020202020204" pitchFamily="34" charset="0"/>
              <a:buChar char="•"/>
            </a:pPr>
            <a:r>
              <a:rPr lang="en-US" sz="3600" b="1" dirty="0" err="1">
                <a:solidFill>
                  <a:srgbClr val="7F7F7F"/>
                </a:solidFill>
                <a:latin typeface="Lato" charset="0"/>
                <a:ea typeface="Lato" charset="0"/>
                <a:cs typeface="Lato" charset="0"/>
              </a:rPr>
              <a:t>GraphiQL</a:t>
            </a:r>
            <a:r>
              <a:rPr lang="en-US" sz="3600" dirty="0">
                <a:solidFill>
                  <a:srgbClr val="7F7F7F"/>
                </a:solidFill>
                <a:latin typeface="Lato" charset="0"/>
                <a:ea typeface="Lato" charset="0"/>
                <a:cs typeface="Lato" charset="0"/>
              </a:rPr>
              <a:t>: Query testbed</a:t>
            </a:r>
          </a:p>
          <a:p>
            <a:pPr marL="457200" indent="-457200" algn="just">
              <a:lnSpc>
                <a:spcPts val="4080"/>
              </a:lnSpc>
              <a:buFont typeface="Arial" panose="020B0604020202020204" pitchFamily="34" charset="0"/>
              <a:buChar char="•"/>
            </a:pPr>
            <a:r>
              <a:rPr lang="en-US" sz="3600" b="1" dirty="0" err="1">
                <a:solidFill>
                  <a:srgbClr val="7F7F7F"/>
                </a:solidFill>
                <a:latin typeface="Lato" charset="0"/>
                <a:ea typeface="Lato" charset="0"/>
                <a:cs typeface="Lato" charset="0"/>
              </a:rPr>
              <a:t>Insomia</a:t>
            </a:r>
            <a:r>
              <a:rPr lang="en-US" sz="3600" dirty="0">
                <a:solidFill>
                  <a:srgbClr val="7F7F7F"/>
                </a:solidFill>
                <a:latin typeface="Lato" charset="0"/>
                <a:ea typeface="Lato" charset="0"/>
                <a:cs typeface="Lato" charset="0"/>
              </a:rPr>
              <a:t>: HTTP Client with </a:t>
            </a:r>
            <a:r>
              <a:rPr lang="en-US" sz="3600" dirty="0" err="1">
                <a:solidFill>
                  <a:srgbClr val="7F7F7F"/>
                </a:solidFill>
                <a:latin typeface="Lato" charset="0"/>
                <a:ea typeface="Lato" charset="0"/>
                <a:cs typeface="Lato" charset="0"/>
              </a:rPr>
              <a:t>GraphQL</a:t>
            </a:r>
            <a:r>
              <a:rPr lang="en-US" sz="3600" dirty="0">
                <a:solidFill>
                  <a:srgbClr val="7F7F7F"/>
                </a:solidFill>
                <a:latin typeface="Lato" charset="0"/>
                <a:ea typeface="Lato" charset="0"/>
                <a:cs typeface="Lato" charset="0"/>
              </a:rPr>
              <a:t> support (except for subscriptions)</a:t>
            </a:r>
            <a:endParaRPr lang="en-US" sz="2800" b="1" dirty="0">
              <a:solidFill>
                <a:srgbClr val="7F7F7F"/>
              </a:solidFill>
              <a:latin typeface="Lato" charset="0"/>
              <a:ea typeface="Lato" charset="0"/>
              <a:cs typeface="Lato" charset="0"/>
            </a:endParaRPr>
          </a:p>
        </p:txBody>
      </p:sp>
    </p:spTree>
    <p:extLst>
      <p:ext uri="{BB962C8B-B14F-4D97-AF65-F5344CB8AC3E}">
        <p14:creationId xmlns:p14="http://schemas.microsoft.com/office/powerpoint/2010/main" val="2841462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0"/>
            <a:ext cx="24377648" cy="137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35176450-6037-4E16-8481-CB769F13BB3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85" b="7785"/>
          <a:stretch>
            <a:fillRect/>
          </a:stretch>
        </p:blipFill>
        <p:spPr/>
      </p:pic>
    </p:spTree>
    <p:extLst>
      <p:ext uri="{BB962C8B-B14F-4D97-AF65-F5344CB8AC3E}">
        <p14:creationId xmlns:p14="http://schemas.microsoft.com/office/powerpoint/2010/main" val="2642698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243776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01949" y="5892132"/>
            <a:ext cx="17865963" cy="2400657"/>
          </a:xfrm>
          <a:prstGeom prst="rect">
            <a:avLst/>
          </a:prstGeom>
          <a:noFill/>
        </p:spPr>
        <p:txBody>
          <a:bodyPr wrap="square" rtlCol="0">
            <a:spAutoFit/>
          </a:bodyPr>
          <a:lstStyle/>
          <a:p>
            <a:r>
              <a:rPr lang="en-US" sz="15000" b="1" dirty="0">
                <a:solidFill>
                  <a:schemeClr val="bg1"/>
                </a:solidFill>
                <a:latin typeface="Lato" charset="0"/>
                <a:ea typeface="Lato" charset="0"/>
                <a:cs typeface="Lato" charset="0"/>
              </a:rPr>
              <a:t>DEMO TIME!</a:t>
            </a:r>
          </a:p>
        </p:txBody>
      </p:sp>
    </p:spTree>
    <p:extLst>
      <p:ext uri="{BB962C8B-B14F-4D97-AF65-F5344CB8AC3E}">
        <p14:creationId xmlns:p14="http://schemas.microsoft.com/office/powerpoint/2010/main" val="206512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8FA"/>
        </a:solidFill>
        <a:effectLst/>
      </p:bgPr>
    </p:bg>
    <p:spTree>
      <p:nvGrpSpPr>
        <p:cNvPr id="1" name=""/>
        <p:cNvGrpSpPr/>
        <p:nvPr/>
      </p:nvGrpSpPr>
      <p:grpSpPr>
        <a:xfrm>
          <a:off x="0" y="0"/>
          <a:ext cx="0" cy="0"/>
          <a:chOff x="0" y="0"/>
          <a:chExt cx="0" cy="0"/>
        </a:xfrm>
      </p:grpSpPr>
      <p:sp>
        <p:nvSpPr>
          <p:cNvPr id="7" name="TextBox 6"/>
          <p:cNvSpPr txBox="1"/>
          <p:nvPr/>
        </p:nvSpPr>
        <p:spPr>
          <a:xfrm>
            <a:off x="1642027" y="1762299"/>
            <a:ext cx="10762406" cy="1938992"/>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(Scoped) Dependency Injection</a:t>
            </a:r>
          </a:p>
        </p:txBody>
      </p:sp>
      <p:sp>
        <p:nvSpPr>
          <p:cNvPr id="8" name="Rectangle 7">
            <a:extLst>
              <a:ext uri="{FF2B5EF4-FFF2-40B4-BE49-F238E27FC236}">
                <a16:creationId xmlns:a16="http://schemas.microsoft.com/office/drawing/2014/main" id="{7B8B1FF8-7A80-2941-A066-C1861DE42863}"/>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9" name="Subtitle 2">
            <a:extLst>
              <a:ext uri="{FF2B5EF4-FFF2-40B4-BE49-F238E27FC236}">
                <a16:creationId xmlns:a16="http://schemas.microsoft.com/office/drawing/2014/main" id="{770C2297-9A06-4649-B8D8-6BF43BA716E3}"/>
              </a:ext>
            </a:extLst>
          </p:cNvPr>
          <p:cNvSpPr txBox="1">
            <a:spLocks/>
          </p:cNvSpPr>
          <p:nvPr/>
        </p:nvSpPr>
        <p:spPr>
          <a:xfrm>
            <a:off x="1480192" y="5113972"/>
            <a:ext cx="8188741" cy="2440104"/>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80"/>
              </a:lnSpc>
            </a:pPr>
            <a:r>
              <a:rPr lang="en-US" sz="2800" dirty="0">
                <a:solidFill>
                  <a:srgbClr val="7F7F7F"/>
                </a:solidFill>
                <a:latin typeface="Lato" charset="0"/>
                <a:ea typeface="Lato" charset="0"/>
                <a:cs typeface="Lato" charset="0"/>
              </a:rPr>
              <a:t>Source:</a:t>
            </a:r>
          </a:p>
          <a:p>
            <a:pPr algn="just">
              <a:lnSpc>
                <a:spcPts val="4080"/>
              </a:lnSpc>
            </a:pPr>
            <a:r>
              <a:rPr lang="en-US" sz="2800" dirty="0">
                <a:solidFill>
                  <a:srgbClr val="7F7F7F"/>
                </a:solidFill>
                <a:latin typeface="Lato" charset="0"/>
                <a:ea typeface="Lato" charset="0"/>
                <a:cs typeface="Lato" charset="0"/>
                <a:hlinkClick r:id="rId3"/>
              </a:rPr>
              <a:t>https://github.com/graphql-dotnet/graphql-dotnet/issues/648#issuecomment-385987963</a:t>
            </a:r>
            <a:endParaRPr lang="en-US" sz="2800" dirty="0">
              <a:solidFill>
                <a:srgbClr val="7F7F7F"/>
              </a:solidFill>
              <a:latin typeface="Lato" charset="0"/>
              <a:ea typeface="Lato" charset="0"/>
              <a:cs typeface="Lato" charset="0"/>
            </a:endParaRPr>
          </a:p>
          <a:p>
            <a:pPr algn="just">
              <a:lnSpc>
                <a:spcPts val="4080"/>
              </a:lnSpc>
            </a:pPr>
            <a:endParaRPr lang="en-US" sz="2800" dirty="0">
              <a:solidFill>
                <a:srgbClr val="7F7F7F"/>
              </a:solidFill>
              <a:latin typeface="Lato" charset="0"/>
              <a:ea typeface="Lato" charset="0"/>
              <a:cs typeface="Lato" charset="0"/>
            </a:endParaRPr>
          </a:p>
        </p:txBody>
      </p:sp>
      <p:pic>
        <p:nvPicPr>
          <p:cNvPr id="2" name="Picture 1">
            <a:extLst>
              <a:ext uri="{FF2B5EF4-FFF2-40B4-BE49-F238E27FC236}">
                <a16:creationId xmlns:a16="http://schemas.microsoft.com/office/drawing/2014/main" id="{A3BEFFFF-EE0A-4665-8938-56B7B7175602}"/>
              </a:ext>
            </a:extLst>
          </p:cNvPr>
          <p:cNvPicPr>
            <a:picLocks noChangeAspect="1"/>
          </p:cNvPicPr>
          <p:nvPr/>
        </p:nvPicPr>
        <p:blipFill>
          <a:blip r:embed="rId4"/>
          <a:stretch>
            <a:fillRect/>
          </a:stretch>
        </p:blipFill>
        <p:spPr>
          <a:xfrm>
            <a:off x="10024532" y="1762299"/>
            <a:ext cx="13912851" cy="11412059"/>
          </a:xfrm>
          <a:prstGeom prst="rect">
            <a:avLst/>
          </a:prstGeom>
        </p:spPr>
      </p:pic>
    </p:spTree>
    <p:extLst>
      <p:ext uri="{BB962C8B-B14F-4D97-AF65-F5344CB8AC3E}">
        <p14:creationId xmlns:p14="http://schemas.microsoft.com/office/powerpoint/2010/main" val="1707722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243776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01949" y="5892132"/>
            <a:ext cx="17865963" cy="2400657"/>
          </a:xfrm>
          <a:prstGeom prst="rect">
            <a:avLst/>
          </a:prstGeom>
          <a:noFill/>
        </p:spPr>
        <p:txBody>
          <a:bodyPr wrap="square" rtlCol="0">
            <a:spAutoFit/>
          </a:bodyPr>
          <a:lstStyle/>
          <a:p>
            <a:r>
              <a:rPr lang="en-US" sz="15000" b="1" dirty="0">
                <a:solidFill>
                  <a:schemeClr val="bg1"/>
                </a:solidFill>
                <a:latin typeface="Lato" charset="0"/>
                <a:ea typeface="Lato" charset="0"/>
                <a:cs typeface="Lato" charset="0"/>
              </a:rPr>
              <a:t>BEST PRACTICES</a:t>
            </a:r>
          </a:p>
        </p:txBody>
      </p:sp>
    </p:spTree>
    <p:extLst>
      <p:ext uri="{BB962C8B-B14F-4D97-AF65-F5344CB8AC3E}">
        <p14:creationId xmlns:p14="http://schemas.microsoft.com/office/powerpoint/2010/main" val="2255200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42027" y="1762299"/>
            <a:ext cx="10762406" cy="1938992"/>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Only use resolvers to map arguments to functions</a:t>
            </a:r>
          </a:p>
        </p:txBody>
      </p:sp>
      <p:sp>
        <p:nvSpPr>
          <p:cNvPr id="8" name="Rectangle 7">
            <a:extLst>
              <a:ext uri="{FF2B5EF4-FFF2-40B4-BE49-F238E27FC236}">
                <a16:creationId xmlns:a16="http://schemas.microsoft.com/office/drawing/2014/main" id="{7B8B1FF8-7A80-2941-A066-C1861DE42863}"/>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9" name="Subtitle 2">
            <a:extLst>
              <a:ext uri="{FF2B5EF4-FFF2-40B4-BE49-F238E27FC236}">
                <a16:creationId xmlns:a16="http://schemas.microsoft.com/office/drawing/2014/main" id="{770C2297-9A06-4649-B8D8-6BF43BA716E3}"/>
              </a:ext>
            </a:extLst>
          </p:cNvPr>
          <p:cNvSpPr txBox="1">
            <a:spLocks/>
          </p:cNvSpPr>
          <p:nvPr/>
        </p:nvSpPr>
        <p:spPr>
          <a:xfrm>
            <a:off x="1480192" y="5113972"/>
            <a:ext cx="21196928" cy="182814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80"/>
              </a:lnSpc>
            </a:pPr>
            <a:r>
              <a:rPr lang="en-US" sz="2800" dirty="0">
                <a:solidFill>
                  <a:srgbClr val="7F7F7F"/>
                </a:solidFill>
                <a:latin typeface="Lato" charset="0"/>
                <a:ea typeface="Lato" charset="0"/>
                <a:cs typeface="Lato" charset="0"/>
              </a:rPr>
              <a:t>When resolvers are being used to map arguments to functions, code reuse will be encouraged, and only the argument mapping needs to be tested.</a:t>
            </a:r>
          </a:p>
          <a:p>
            <a:pPr algn="just">
              <a:lnSpc>
                <a:spcPts val="4080"/>
              </a:lnSpc>
            </a:pPr>
            <a:r>
              <a:rPr lang="en-US" sz="2800" dirty="0">
                <a:solidFill>
                  <a:srgbClr val="7F7F7F"/>
                </a:solidFill>
                <a:latin typeface="Lato" charset="0"/>
                <a:ea typeface="Lato" charset="0"/>
                <a:cs typeface="Lato" charset="0"/>
              </a:rPr>
              <a:t>The functions which are mapped to can be tested through conventional methods.</a:t>
            </a:r>
          </a:p>
        </p:txBody>
      </p:sp>
    </p:spTree>
    <p:extLst>
      <p:ext uri="{BB962C8B-B14F-4D97-AF65-F5344CB8AC3E}">
        <p14:creationId xmlns:p14="http://schemas.microsoft.com/office/powerpoint/2010/main" val="1887782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E8268A-FE96-4C05-ABA2-8C37F6F31E8E}"/>
              </a:ext>
            </a:extLst>
          </p:cNvPr>
          <p:cNvPicPr>
            <a:picLocks noChangeAspect="1"/>
          </p:cNvPicPr>
          <p:nvPr/>
        </p:nvPicPr>
        <p:blipFill>
          <a:blip r:embed="rId3"/>
          <a:stretch>
            <a:fillRect/>
          </a:stretch>
        </p:blipFill>
        <p:spPr>
          <a:xfrm>
            <a:off x="2327690" y="1062488"/>
            <a:ext cx="19722269" cy="11591024"/>
          </a:xfrm>
          <a:prstGeom prst="rect">
            <a:avLst/>
          </a:prstGeom>
        </p:spPr>
      </p:pic>
    </p:spTree>
    <p:extLst>
      <p:ext uri="{BB962C8B-B14F-4D97-AF65-F5344CB8AC3E}">
        <p14:creationId xmlns:p14="http://schemas.microsoft.com/office/powerpoint/2010/main" val="1286515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52526"/>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90DAA4-73C2-4F40-B450-98F4502947C5}"/>
              </a:ext>
            </a:extLst>
          </p:cNvPr>
          <p:cNvSpPr/>
          <p:nvPr/>
        </p:nvSpPr>
        <p:spPr>
          <a:xfrm>
            <a:off x="11789793" y="0"/>
            <a:ext cx="1258785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7C040B9-A722-2E42-9D08-0C04A83C48A0}"/>
              </a:ext>
            </a:extLst>
          </p:cNvPr>
          <p:cNvGrpSpPr/>
          <p:nvPr/>
        </p:nvGrpSpPr>
        <p:grpSpPr>
          <a:xfrm>
            <a:off x="13577382" y="4783793"/>
            <a:ext cx="8858075" cy="2855753"/>
            <a:chOff x="13577382" y="5387242"/>
            <a:chExt cx="8858075" cy="2855753"/>
          </a:xfrm>
        </p:grpSpPr>
        <p:sp>
          <p:nvSpPr>
            <p:cNvPr id="19" name="TextBox 18"/>
            <p:cNvSpPr txBox="1"/>
            <p:nvPr/>
          </p:nvSpPr>
          <p:spPr>
            <a:xfrm>
              <a:off x="13577382" y="6858000"/>
              <a:ext cx="8858075" cy="1384995"/>
            </a:xfrm>
            <a:prstGeom prst="rect">
              <a:avLst/>
            </a:prstGeom>
            <a:noFill/>
          </p:spPr>
          <p:txBody>
            <a:bodyPr wrap="square" rtlCol="0">
              <a:spAutoFit/>
            </a:bodyPr>
            <a:lstStyle/>
            <a:p>
              <a:r>
                <a:rPr lang="en-US" sz="2800" dirty="0">
                  <a:solidFill>
                    <a:schemeClr val="bg1"/>
                  </a:solidFill>
                  <a:latin typeface="Lato" charset="0"/>
                  <a:ea typeface="Lato" charset="0"/>
                  <a:cs typeface="Lato" charset="0"/>
                </a:rPr>
                <a:t>Having a clear and predictable folder structure enables you to quickly locate certain parts or specific functionality within your program.</a:t>
              </a:r>
            </a:p>
          </p:txBody>
        </p:sp>
        <p:sp>
          <p:nvSpPr>
            <p:cNvPr id="10" name="TextBox 9">
              <a:extLst>
                <a:ext uri="{FF2B5EF4-FFF2-40B4-BE49-F238E27FC236}">
                  <a16:creationId xmlns:a16="http://schemas.microsoft.com/office/drawing/2014/main" id="{38B8FFC4-2664-AC44-90F0-A34DF1140E86}"/>
                </a:ext>
              </a:extLst>
            </p:cNvPr>
            <p:cNvSpPr txBox="1"/>
            <p:nvPr/>
          </p:nvSpPr>
          <p:spPr>
            <a:xfrm>
              <a:off x="13589715" y="5387242"/>
              <a:ext cx="8346053" cy="1015663"/>
            </a:xfrm>
            <a:prstGeom prst="rect">
              <a:avLst/>
            </a:prstGeom>
            <a:noFill/>
          </p:spPr>
          <p:txBody>
            <a:bodyPr wrap="square" rtlCol="0">
              <a:spAutoFit/>
            </a:bodyPr>
            <a:lstStyle/>
            <a:p>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FOLDER STRUCTURE</a:t>
              </a:r>
            </a:p>
          </p:txBody>
        </p:sp>
      </p:grpSp>
      <p:pic>
        <p:nvPicPr>
          <p:cNvPr id="2" name="Picture 1">
            <a:extLst>
              <a:ext uri="{FF2B5EF4-FFF2-40B4-BE49-F238E27FC236}">
                <a16:creationId xmlns:a16="http://schemas.microsoft.com/office/drawing/2014/main" id="{4C59A4DD-16B0-468C-A562-4152C1DBCD95}"/>
              </a:ext>
            </a:extLst>
          </p:cNvPr>
          <p:cNvPicPr>
            <a:picLocks noChangeAspect="1"/>
          </p:cNvPicPr>
          <p:nvPr/>
        </p:nvPicPr>
        <p:blipFill>
          <a:blip r:embed="rId3"/>
          <a:stretch>
            <a:fillRect/>
          </a:stretch>
        </p:blipFill>
        <p:spPr>
          <a:xfrm>
            <a:off x="2984364" y="2424100"/>
            <a:ext cx="5601915" cy="9045895"/>
          </a:xfrm>
          <a:prstGeom prst="rect">
            <a:avLst/>
          </a:prstGeom>
        </p:spPr>
      </p:pic>
    </p:spTree>
    <p:extLst>
      <p:ext uri="{BB962C8B-B14F-4D97-AF65-F5344CB8AC3E}">
        <p14:creationId xmlns:p14="http://schemas.microsoft.com/office/powerpoint/2010/main" val="748421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243776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281A269-52EA-284B-9B34-526E141E2639}"/>
              </a:ext>
            </a:extLst>
          </p:cNvPr>
          <p:cNvGrpSpPr/>
          <p:nvPr/>
        </p:nvGrpSpPr>
        <p:grpSpPr>
          <a:xfrm>
            <a:off x="4872492" y="2637817"/>
            <a:ext cx="14632665" cy="8440366"/>
            <a:chOff x="14294896" y="2869659"/>
            <a:chExt cx="8440367" cy="8440366"/>
          </a:xfrm>
        </p:grpSpPr>
        <p:sp>
          <p:nvSpPr>
            <p:cNvPr id="7" name="Rectangle 6">
              <a:extLst>
                <a:ext uri="{FF2B5EF4-FFF2-40B4-BE49-F238E27FC236}">
                  <a16:creationId xmlns:a16="http://schemas.microsoft.com/office/drawing/2014/main" id="{B8D3C6BC-B6E8-644D-88CC-0D877B1F3F63}"/>
                </a:ext>
              </a:extLst>
            </p:cNvPr>
            <p:cNvSpPr/>
            <p:nvPr/>
          </p:nvSpPr>
          <p:spPr>
            <a:xfrm>
              <a:off x="14294896" y="2869659"/>
              <a:ext cx="8177824" cy="7976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B95D21-D339-F046-9DF6-4374460B0316}"/>
                </a:ext>
              </a:extLst>
            </p:cNvPr>
            <p:cNvSpPr/>
            <p:nvPr/>
          </p:nvSpPr>
          <p:spPr>
            <a:xfrm>
              <a:off x="14575753" y="3333344"/>
              <a:ext cx="8159510" cy="7976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FFA7E16D-BEED-ED46-87ED-0767FDD41D28}"/>
              </a:ext>
            </a:extLst>
          </p:cNvPr>
          <p:cNvGrpSpPr/>
          <p:nvPr/>
        </p:nvGrpSpPr>
        <p:grpSpPr>
          <a:xfrm>
            <a:off x="6303504" y="4021532"/>
            <a:ext cx="11770642" cy="6136620"/>
            <a:chOff x="6303504" y="3782869"/>
            <a:chExt cx="11770642" cy="6136620"/>
          </a:xfrm>
        </p:grpSpPr>
        <p:sp>
          <p:nvSpPr>
            <p:cNvPr id="10" name="TextBox 9"/>
            <p:cNvSpPr txBox="1"/>
            <p:nvPr/>
          </p:nvSpPr>
          <p:spPr>
            <a:xfrm>
              <a:off x="6303504" y="3782869"/>
              <a:ext cx="11770642" cy="3785652"/>
            </a:xfrm>
            <a:prstGeom prst="rect">
              <a:avLst/>
            </a:prstGeom>
            <a:noFill/>
          </p:spPr>
          <p:txBody>
            <a:bodyPr wrap="square" rtlCol="0">
              <a:spAutoFit/>
            </a:bodyPr>
            <a:lstStyle/>
            <a:p>
              <a:r>
                <a:rPr lang="en-US" sz="6000" b="1" dirty="0">
                  <a:solidFill>
                    <a:schemeClr val="tx2"/>
                  </a:solidFill>
                  <a:latin typeface="Lato" charset="0"/>
                  <a:ea typeface="Lato" charset="0"/>
                  <a:cs typeface="Lato" charset="0"/>
                </a:rPr>
                <a:t>DESIGN TO REPRESENT YOUR BUSINESS. NOT THE TECHNICAL PROBLEMS YOU’RE DEALING WITH.</a:t>
              </a:r>
            </a:p>
          </p:txBody>
        </p:sp>
        <p:grpSp>
          <p:nvGrpSpPr>
            <p:cNvPr id="3" name="Group 2">
              <a:extLst>
                <a:ext uri="{FF2B5EF4-FFF2-40B4-BE49-F238E27FC236}">
                  <a16:creationId xmlns:a16="http://schemas.microsoft.com/office/drawing/2014/main" id="{163B1004-A24F-8341-A72B-9BFA032CDE0A}"/>
                </a:ext>
              </a:extLst>
            </p:cNvPr>
            <p:cNvGrpSpPr/>
            <p:nvPr/>
          </p:nvGrpSpPr>
          <p:grpSpPr>
            <a:xfrm>
              <a:off x="6434132" y="9396269"/>
              <a:ext cx="4226206" cy="523220"/>
              <a:chOff x="13847940" y="9396269"/>
              <a:chExt cx="4226206" cy="523220"/>
            </a:xfrm>
          </p:grpSpPr>
          <p:sp>
            <p:nvSpPr>
              <p:cNvPr id="12" name="TextBox 11">
                <a:extLst>
                  <a:ext uri="{FF2B5EF4-FFF2-40B4-BE49-F238E27FC236}">
                    <a16:creationId xmlns:a16="http://schemas.microsoft.com/office/drawing/2014/main" id="{C49DBB28-C27B-F04B-AED5-24C0F859051A}"/>
                  </a:ext>
                </a:extLst>
              </p:cNvPr>
              <p:cNvSpPr txBox="1"/>
              <p:nvPr/>
            </p:nvSpPr>
            <p:spPr>
              <a:xfrm>
                <a:off x="14826751" y="9396269"/>
                <a:ext cx="3247395" cy="523220"/>
              </a:xfrm>
              <a:prstGeom prst="rect">
                <a:avLst/>
              </a:prstGeom>
              <a:noFill/>
            </p:spPr>
            <p:txBody>
              <a:bodyPr wrap="square" rtlCol="0">
                <a:spAutoFit/>
              </a:bodyPr>
              <a:lstStyle/>
              <a:p>
                <a:endParaRPr lang="en-US" sz="2800" b="1" dirty="0">
                  <a:solidFill>
                    <a:schemeClr val="tx2"/>
                  </a:solidFill>
                  <a:latin typeface="Lato" charset="0"/>
                  <a:ea typeface="Lato" charset="0"/>
                  <a:cs typeface="Lato" charset="0"/>
                </a:endParaRPr>
              </a:p>
            </p:txBody>
          </p:sp>
          <p:sp>
            <p:nvSpPr>
              <p:cNvPr id="13" name="Rectangle 12">
                <a:extLst>
                  <a:ext uri="{FF2B5EF4-FFF2-40B4-BE49-F238E27FC236}">
                    <a16:creationId xmlns:a16="http://schemas.microsoft.com/office/drawing/2014/main" id="{9077E9BA-6121-E848-9D9D-C8896E37F071}"/>
                  </a:ext>
                </a:extLst>
              </p:cNvPr>
              <p:cNvSpPr/>
              <p:nvPr/>
            </p:nvSpPr>
            <p:spPr>
              <a:xfrm>
                <a:off x="13847940" y="9601156"/>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latin typeface="Montserrat Light" charset="0"/>
                </a:endParaRPr>
              </a:p>
            </p:txBody>
          </p:sp>
        </p:grpSp>
      </p:grpSp>
    </p:spTree>
    <p:extLst>
      <p:ext uri="{BB962C8B-B14F-4D97-AF65-F5344CB8AC3E}">
        <p14:creationId xmlns:p14="http://schemas.microsoft.com/office/powerpoint/2010/main" val="934038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5C00B3-747C-4E4D-8544-BE7FD940A632}"/>
              </a:ext>
            </a:extLst>
          </p:cNvPr>
          <p:cNvSpPr txBox="1"/>
          <p:nvPr/>
        </p:nvSpPr>
        <p:spPr>
          <a:xfrm>
            <a:off x="1642027" y="1762299"/>
            <a:ext cx="11065788" cy="1938992"/>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DESIGN FOR A GREAT DEVELOPER EXPERIENCE</a:t>
            </a:r>
          </a:p>
        </p:txBody>
      </p:sp>
      <p:grpSp>
        <p:nvGrpSpPr>
          <p:cNvPr id="15" name="Group 14">
            <a:extLst>
              <a:ext uri="{FF2B5EF4-FFF2-40B4-BE49-F238E27FC236}">
                <a16:creationId xmlns:a16="http://schemas.microsoft.com/office/drawing/2014/main" id="{DB5A57A8-D9DC-3E4F-9112-A3B5C1F0F3BA}"/>
              </a:ext>
            </a:extLst>
          </p:cNvPr>
          <p:cNvGrpSpPr/>
          <p:nvPr/>
        </p:nvGrpSpPr>
        <p:grpSpPr>
          <a:xfrm>
            <a:off x="1642027" y="3987592"/>
            <a:ext cx="10654696" cy="8013052"/>
            <a:chOff x="1232504" y="3964146"/>
            <a:chExt cx="10654696" cy="8013052"/>
          </a:xfrm>
        </p:grpSpPr>
        <p:grpSp>
          <p:nvGrpSpPr>
            <p:cNvPr id="16" name="Group 15">
              <a:extLst>
                <a:ext uri="{FF2B5EF4-FFF2-40B4-BE49-F238E27FC236}">
                  <a16:creationId xmlns:a16="http://schemas.microsoft.com/office/drawing/2014/main" id="{F5FFBB2D-81B2-E044-9C22-5F92BEC80129}"/>
                </a:ext>
              </a:extLst>
            </p:cNvPr>
            <p:cNvGrpSpPr/>
            <p:nvPr/>
          </p:nvGrpSpPr>
          <p:grpSpPr>
            <a:xfrm>
              <a:off x="1232504" y="3964146"/>
              <a:ext cx="10654696" cy="4001685"/>
              <a:chOff x="1232504" y="3964146"/>
              <a:chExt cx="10654696" cy="4001685"/>
            </a:xfrm>
          </p:grpSpPr>
          <p:sp>
            <p:nvSpPr>
              <p:cNvPr id="21" name="Subtitle 2">
                <a:extLst>
                  <a:ext uri="{FF2B5EF4-FFF2-40B4-BE49-F238E27FC236}">
                    <a16:creationId xmlns:a16="http://schemas.microsoft.com/office/drawing/2014/main" id="{7444BC1E-4B29-9147-B656-A145999FF03F}"/>
                  </a:ext>
                </a:extLst>
              </p:cNvPr>
              <p:cNvSpPr txBox="1">
                <a:spLocks/>
              </p:cNvSpPr>
              <p:nvPr/>
            </p:nvSpPr>
            <p:spPr>
              <a:xfrm>
                <a:off x="1232504" y="4610477"/>
                <a:ext cx="10654696" cy="3355354"/>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When searching through data, use a single method which only has optional parameters and builds the search query dynamically. While this may have some overhead on the database it will increase user experience by a lot, when properly implemented.</a:t>
                </a:r>
              </a:p>
              <a:p>
                <a:pPr algn="l"/>
                <a:r>
                  <a:rPr lang="en-US" sz="2800" dirty="0">
                    <a:solidFill>
                      <a:schemeClr val="tx1">
                        <a:lumMod val="50000"/>
                        <a:lumOff val="50000"/>
                      </a:schemeClr>
                    </a:solidFill>
                    <a:latin typeface="Lato" charset="0"/>
                    <a:ea typeface="Lato" charset="0"/>
                    <a:cs typeface="Lato" charset="0"/>
                  </a:rPr>
                  <a:t>Besides that, a technical issue should not be used as excuse to ignore user experience issues.</a:t>
                </a:r>
              </a:p>
            </p:txBody>
          </p:sp>
          <p:sp>
            <p:nvSpPr>
              <p:cNvPr id="22" name="TextBox 21">
                <a:extLst>
                  <a:ext uri="{FF2B5EF4-FFF2-40B4-BE49-F238E27FC236}">
                    <a16:creationId xmlns:a16="http://schemas.microsoft.com/office/drawing/2014/main" id="{CD1027DB-9133-3847-809A-70B0FF0E80E6}"/>
                  </a:ext>
                </a:extLst>
              </p:cNvPr>
              <p:cNvSpPr txBox="1"/>
              <p:nvPr/>
            </p:nvSpPr>
            <p:spPr>
              <a:xfrm>
                <a:off x="2709915" y="3964146"/>
                <a:ext cx="8550398"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Search with only optional parameters</a:t>
                </a:r>
              </a:p>
            </p:txBody>
          </p:sp>
          <p:sp>
            <p:nvSpPr>
              <p:cNvPr id="23" name="Rectangle 22">
                <a:extLst>
                  <a:ext uri="{FF2B5EF4-FFF2-40B4-BE49-F238E27FC236}">
                    <a16:creationId xmlns:a16="http://schemas.microsoft.com/office/drawing/2014/main" id="{B14CB1AA-40B3-5844-8E13-21DBF2EE7B0B}"/>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17" name="Group 16">
              <a:extLst>
                <a:ext uri="{FF2B5EF4-FFF2-40B4-BE49-F238E27FC236}">
                  <a16:creationId xmlns:a16="http://schemas.microsoft.com/office/drawing/2014/main" id="{E8714A99-D61D-D04C-99C5-B5749D756BF6}"/>
                </a:ext>
              </a:extLst>
            </p:cNvPr>
            <p:cNvGrpSpPr/>
            <p:nvPr/>
          </p:nvGrpSpPr>
          <p:grpSpPr>
            <a:xfrm>
              <a:off x="1232504" y="8578755"/>
              <a:ext cx="10654696" cy="3398443"/>
              <a:chOff x="1232504" y="3964146"/>
              <a:chExt cx="10654696" cy="3398443"/>
            </a:xfrm>
          </p:grpSpPr>
          <p:sp>
            <p:nvSpPr>
              <p:cNvPr id="18" name="Subtitle 2">
                <a:extLst>
                  <a:ext uri="{FF2B5EF4-FFF2-40B4-BE49-F238E27FC236}">
                    <a16:creationId xmlns:a16="http://schemas.microsoft.com/office/drawing/2014/main" id="{6AF8E750-EDAE-EC44-A151-3F2DCE8F2A57}"/>
                  </a:ext>
                </a:extLst>
              </p:cNvPr>
              <p:cNvSpPr txBox="1">
                <a:spLocks/>
              </p:cNvSpPr>
              <p:nvPr/>
            </p:nvSpPr>
            <p:spPr>
              <a:xfrm>
                <a:off x="1232504" y="4610477"/>
                <a:ext cx="10654696" cy="2752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Even if a cursor is just an identifier which is encoded in base64, it makes sure the client doesn’t rely on specific identifier formats too much. The practical use of this is that you can expose multiple back-end systems with their own identifier formats or data types in an uniform way.</a:t>
                </a:r>
              </a:p>
            </p:txBody>
          </p:sp>
          <p:sp>
            <p:nvSpPr>
              <p:cNvPr id="19" name="TextBox 18">
                <a:extLst>
                  <a:ext uri="{FF2B5EF4-FFF2-40B4-BE49-F238E27FC236}">
                    <a16:creationId xmlns:a16="http://schemas.microsoft.com/office/drawing/2014/main" id="{C440F98A-A07E-C74E-A694-93E968A76E35}"/>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Use cursors</a:t>
                </a:r>
              </a:p>
            </p:txBody>
          </p:sp>
          <p:sp>
            <p:nvSpPr>
              <p:cNvPr id="20" name="Rectangle 19">
                <a:extLst>
                  <a:ext uri="{FF2B5EF4-FFF2-40B4-BE49-F238E27FC236}">
                    <a16:creationId xmlns:a16="http://schemas.microsoft.com/office/drawing/2014/main" id="{4B22A89E-7F43-064E-90E6-EAFB0DF8356B}"/>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grpSp>
        <p:nvGrpSpPr>
          <p:cNvPr id="24" name="Group 23">
            <a:extLst>
              <a:ext uri="{FF2B5EF4-FFF2-40B4-BE49-F238E27FC236}">
                <a16:creationId xmlns:a16="http://schemas.microsoft.com/office/drawing/2014/main" id="{35043E92-B1B4-4E40-9BDA-70432FF6ABE2}"/>
              </a:ext>
            </a:extLst>
          </p:cNvPr>
          <p:cNvGrpSpPr/>
          <p:nvPr/>
        </p:nvGrpSpPr>
        <p:grpSpPr>
          <a:xfrm>
            <a:off x="12707815" y="3987592"/>
            <a:ext cx="10654696" cy="8530052"/>
            <a:chOff x="1232504" y="3964146"/>
            <a:chExt cx="10654696" cy="8530052"/>
          </a:xfrm>
        </p:grpSpPr>
        <p:grpSp>
          <p:nvGrpSpPr>
            <p:cNvPr id="27" name="Group 26">
              <a:extLst>
                <a:ext uri="{FF2B5EF4-FFF2-40B4-BE49-F238E27FC236}">
                  <a16:creationId xmlns:a16="http://schemas.microsoft.com/office/drawing/2014/main" id="{1FAEEEDA-EB2C-3540-B7FA-D9D706AC7152}"/>
                </a:ext>
              </a:extLst>
            </p:cNvPr>
            <p:cNvGrpSpPr/>
            <p:nvPr/>
          </p:nvGrpSpPr>
          <p:grpSpPr>
            <a:xfrm>
              <a:off x="1232504" y="3964146"/>
              <a:ext cx="10654696" cy="2881379"/>
              <a:chOff x="1232504" y="3964146"/>
              <a:chExt cx="10654696" cy="2881379"/>
            </a:xfrm>
          </p:grpSpPr>
          <p:sp>
            <p:nvSpPr>
              <p:cNvPr id="32" name="Subtitle 2">
                <a:extLst>
                  <a:ext uri="{FF2B5EF4-FFF2-40B4-BE49-F238E27FC236}">
                    <a16:creationId xmlns:a16="http://schemas.microsoft.com/office/drawing/2014/main" id="{EC02CD72-89E5-DD4A-8D8E-FB7615B1D284}"/>
                  </a:ext>
                </a:extLst>
              </p:cNvPr>
              <p:cNvSpPr txBox="1">
                <a:spLocks/>
              </p:cNvSpPr>
              <p:nvPr/>
            </p:nvSpPr>
            <p:spPr>
              <a:xfrm>
                <a:off x="1232504" y="4610477"/>
                <a:ext cx="10654696" cy="223504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Creates and update operations involve similar code. Why not merge these in a mutation operation? The user usually does not care about what happens with their data, as long as their input (physical work) is stored correctly.</a:t>
                </a:r>
              </a:p>
            </p:txBody>
          </p:sp>
          <p:sp>
            <p:nvSpPr>
              <p:cNvPr id="33" name="TextBox 32">
                <a:extLst>
                  <a:ext uri="{FF2B5EF4-FFF2-40B4-BE49-F238E27FC236}">
                    <a16:creationId xmlns:a16="http://schemas.microsoft.com/office/drawing/2014/main" id="{33510E21-43F6-6149-B22D-4CBD0F383AD3}"/>
                  </a:ext>
                </a:extLst>
              </p:cNvPr>
              <p:cNvSpPr txBox="1"/>
              <p:nvPr/>
            </p:nvSpPr>
            <p:spPr>
              <a:xfrm>
                <a:off x="2709915" y="3964146"/>
                <a:ext cx="8550397"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Drop CRUD, use mutations</a:t>
                </a:r>
              </a:p>
            </p:txBody>
          </p:sp>
          <p:sp>
            <p:nvSpPr>
              <p:cNvPr id="34" name="Rectangle 33">
                <a:extLst>
                  <a:ext uri="{FF2B5EF4-FFF2-40B4-BE49-F238E27FC236}">
                    <a16:creationId xmlns:a16="http://schemas.microsoft.com/office/drawing/2014/main" id="{5519C819-DEF6-044E-97B6-7501B281CF39}"/>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28" name="Group 27">
              <a:extLst>
                <a:ext uri="{FF2B5EF4-FFF2-40B4-BE49-F238E27FC236}">
                  <a16:creationId xmlns:a16="http://schemas.microsoft.com/office/drawing/2014/main" id="{A0F45AF9-0F6C-D744-966A-058CDFD7E9E3}"/>
                </a:ext>
              </a:extLst>
            </p:cNvPr>
            <p:cNvGrpSpPr/>
            <p:nvPr/>
          </p:nvGrpSpPr>
          <p:grpSpPr>
            <a:xfrm>
              <a:off x="1232504" y="8578755"/>
              <a:ext cx="10654696" cy="3915443"/>
              <a:chOff x="1232504" y="3964146"/>
              <a:chExt cx="10654696" cy="3915443"/>
            </a:xfrm>
          </p:grpSpPr>
          <p:sp>
            <p:nvSpPr>
              <p:cNvPr id="29" name="Subtitle 2">
                <a:extLst>
                  <a:ext uri="{FF2B5EF4-FFF2-40B4-BE49-F238E27FC236}">
                    <a16:creationId xmlns:a16="http://schemas.microsoft.com/office/drawing/2014/main" id="{1C08E18F-9057-A44B-90CE-D9AA788BAFFD}"/>
                  </a:ext>
                </a:extLst>
              </p:cNvPr>
              <p:cNvSpPr txBox="1">
                <a:spLocks/>
              </p:cNvSpPr>
              <p:nvPr/>
            </p:nvSpPr>
            <p:spPr>
              <a:xfrm>
                <a:off x="1232504" y="4610477"/>
                <a:ext cx="10654696" cy="3269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The production department would then start to manufacture the product, while the marketing department. Additionally, a firm's finance department would be True, among the more upright and honorable whale men allowances are always made for peculiar cases.</a:t>
                </a:r>
              </a:p>
            </p:txBody>
          </p:sp>
          <p:sp>
            <p:nvSpPr>
              <p:cNvPr id="30" name="TextBox 29">
                <a:extLst>
                  <a:ext uri="{FF2B5EF4-FFF2-40B4-BE49-F238E27FC236}">
                    <a16:creationId xmlns:a16="http://schemas.microsoft.com/office/drawing/2014/main" id="{CD3D6527-1B6F-A14B-A493-2C594AD68E8E}"/>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PROJECT FOUR</a:t>
                </a:r>
              </a:p>
            </p:txBody>
          </p:sp>
          <p:sp>
            <p:nvSpPr>
              <p:cNvPr id="31" name="Rectangle 30">
                <a:extLst>
                  <a:ext uri="{FF2B5EF4-FFF2-40B4-BE49-F238E27FC236}">
                    <a16:creationId xmlns:a16="http://schemas.microsoft.com/office/drawing/2014/main" id="{FC18548F-D628-6B4C-989B-5E43FBA9DE41}"/>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spTree>
    <p:extLst>
      <p:ext uri="{BB962C8B-B14F-4D97-AF65-F5344CB8AC3E}">
        <p14:creationId xmlns:p14="http://schemas.microsoft.com/office/powerpoint/2010/main" val="1141625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4364D0-37E7-2945-AB5B-7CCC180FE771}"/>
              </a:ext>
            </a:extLst>
          </p:cNvPr>
          <p:cNvGrpSpPr/>
          <p:nvPr/>
        </p:nvGrpSpPr>
        <p:grpSpPr>
          <a:xfrm>
            <a:off x="3801704" y="5285887"/>
            <a:ext cx="10865272" cy="3144226"/>
            <a:chOff x="3801704" y="4931318"/>
            <a:chExt cx="10865272" cy="3144226"/>
          </a:xfrm>
        </p:grpSpPr>
        <p:sp>
          <p:nvSpPr>
            <p:cNvPr id="6" name="TextBox 5">
              <a:extLst>
                <a:ext uri="{FF2B5EF4-FFF2-40B4-BE49-F238E27FC236}">
                  <a16:creationId xmlns:a16="http://schemas.microsoft.com/office/drawing/2014/main" id="{E460B3D3-56C1-D04E-A5E3-75B695A5ECF7}"/>
                </a:ext>
              </a:extLst>
            </p:cNvPr>
            <p:cNvSpPr txBox="1"/>
            <p:nvPr/>
          </p:nvSpPr>
          <p:spPr>
            <a:xfrm>
              <a:off x="3801704" y="4931318"/>
              <a:ext cx="10865272" cy="2554545"/>
            </a:xfrm>
            <a:prstGeom prst="rect">
              <a:avLst/>
            </a:prstGeom>
            <a:noFill/>
          </p:spPr>
          <p:txBody>
            <a:bodyPr wrap="square" rtlCol="0">
              <a:spAutoFit/>
            </a:bodyPr>
            <a:lstStyle/>
            <a:p>
              <a:r>
                <a:rPr lang="en-US" sz="8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THAT’S ALL,</a:t>
              </a:r>
            </a:p>
            <a:p>
              <a:r>
                <a:rPr lang="en-US" sz="8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FOLKS</a:t>
              </a:r>
            </a:p>
          </p:txBody>
        </p:sp>
        <p:sp>
          <p:nvSpPr>
            <p:cNvPr id="19" name="TextBox 18">
              <a:extLst>
                <a:ext uri="{FF2B5EF4-FFF2-40B4-BE49-F238E27FC236}">
                  <a16:creationId xmlns:a16="http://schemas.microsoft.com/office/drawing/2014/main" id="{07BBFFF4-300A-4C48-98A5-5CFB74E762C0}"/>
                </a:ext>
              </a:extLst>
            </p:cNvPr>
            <p:cNvSpPr txBox="1"/>
            <p:nvPr/>
          </p:nvSpPr>
          <p:spPr>
            <a:xfrm>
              <a:off x="3801704" y="7613879"/>
              <a:ext cx="5426026" cy="461665"/>
            </a:xfrm>
            <a:prstGeom prst="rect">
              <a:avLst/>
            </a:prstGeom>
            <a:noFill/>
          </p:spPr>
          <p:txBody>
            <a:bodyPr wrap="square" rtlCol="0">
              <a:spAutoFit/>
            </a:bodyPr>
            <a:lstStyle/>
            <a:p>
              <a:r>
                <a:rPr lang="en-US" sz="2400" b="1" spc="300" dirty="0">
                  <a:solidFill>
                    <a:schemeClr val="tx2"/>
                  </a:solidFill>
                  <a:latin typeface="Lato" panose="020F0502020204030203" pitchFamily="34" charset="0"/>
                  <a:ea typeface="Lato" panose="020F0502020204030203" pitchFamily="34" charset="0"/>
                  <a:cs typeface="Lato" panose="020F0502020204030203" pitchFamily="34" charset="0"/>
                </a:rPr>
                <a:t>THANK YOU!</a:t>
              </a:r>
            </a:p>
          </p:txBody>
        </p:sp>
      </p:grpSp>
      <p:sp>
        <p:nvSpPr>
          <p:cNvPr id="16" name="Rectangle 15">
            <a:extLst>
              <a:ext uri="{FF2B5EF4-FFF2-40B4-BE49-F238E27FC236}">
                <a16:creationId xmlns:a16="http://schemas.microsoft.com/office/drawing/2014/main" id="{AF796407-6634-1745-A653-79207DDE08AC}"/>
              </a:ext>
            </a:extLst>
          </p:cNvPr>
          <p:cNvSpPr/>
          <p:nvPr/>
        </p:nvSpPr>
        <p:spPr>
          <a:xfrm>
            <a:off x="3903801" y="4594069"/>
            <a:ext cx="1140721" cy="11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Tree>
    <p:extLst>
      <p:ext uri="{BB962C8B-B14F-4D97-AF65-F5344CB8AC3E}">
        <p14:creationId xmlns:p14="http://schemas.microsoft.com/office/powerpoint/2010/main" val="163632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5C00B3-747C-4E4D-8544-BE7FD940A632}"/>
              </a:ext>
            </a:extLst>
          </p:cNvPr>
          <p:cNvSpPr txBox="1"/>
          <p:nvPr/>
        </p:nvSpPr>
        <p:spPr>
          <a:xfrm>
            <a:off x="1642027" y="1762299"/>
            <a:ext cx="11065788"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WANT MORE CONTENT?</a:t>
            </a:r>
          </a:p>
        </p:txBody>
      </p:sp>
      <p:grpSp>
        <p:nvGrpSpPr>
          <p:cNvPr id="15" name="Group 14">
            <a:extLst>
              <a:ext uri="{FF2B5EF4-FFF2-40B4-BE49-F238E27FC236}">
                <a16:creationId xmlns:a16="http://schemas.microsoft.com/office/drawing/2014/main" id="{DB5A57A8-D9DC-3E4F-9112-A3B5C1F0F3BA}"/>
              </a:ext>
            </a:extLst>
          </p:cNvPr>
          <p:cNvGrpSpPr/>
          <p:nvPr/>
        </p:nvGrpSpPr>
        <p:grpSpPr>
          <a:xfrm>
            <a:off x="1642027" y="3987592"/>
            <a:ext cx="10654696" cy="6461858"/>
            <a:chOff x="1232504" y="3964146"/>
            <a:chExt cx="10654696" cy="6461858"/>
          </a:xfrm>
        </p:grpSpPr>
        <p:grpSp>
          <p:nvGrpSpPr>
            <p:cNvPr id="16" name="Group 15">
              <a:extLst>
                <a:ext uri="{FF2B5EF4-FFF2-40B4-BE49-F238E27FC236}">
                  <a16:creationId xmlns:a16="http://schemas.microsoft.com/office/drawing/2014/main" id="{F5FFBB2D-81B2-E044-9C22-5F92BEC80129}"/>
                </a:ext>
              </a:extLst>
            </p:cNvPr>
            <p:cNvGrpSpPr/>
            <p:nvPr/>
          </p:nvGrpSpPr>
          <p:grpSpPr>
            <a:xfrm>
              <a:off x="1232504" y="3964146"/>
              <a:ext cx="10654696" cy="1847249"/>
              <a:chOff x="1232504" y="3964146"/>
              <a:chExt cx="10654696" cy="1847249"/>
            </a:xfrm>
          </p:grpSpPr>
          <p:sp>
            <p:nvSpPr>
              <p:cNvPr id="21" name="Subtitle 2">
                <a:extLst>
                  <a:ext uri="{FF2B5EF4-FFF2-40B4-BE49-F238E27FC236}">
                    <a16:creationId xmlns:a16="http://schemas.microsoft.com/office/drawing/2014/main" id="{7444BC1E-4B29-9147-B656-A145999FF03F}"/>
                  </a:ext>
                </a:extLst>
              </p:cNvPr>
              <p:cNvSpPr txBox="1">
                <a:spLocks/>
              </p:cNvSpPr>
              <p:nvPr/>
            </p:nvSpPr>
            <p:spPr>
              <a:xfrm>
                <a:off x="1232504" y="4610477"/>
                <a:ext cx="10654696" cy="120091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Sample solution and occasional side projects can be found on GitHub.</a:t>
                </a:r>
              </a:p>
            </p:txBody>
          </p:sp>
          <p:sp>
            <p:nvSpPr>
              <p:cNvPr id="22" name="TextBox 21">
                <a:extLst>
                  <a:ext uri="{FF2B5EF4-FFF2-40B4-BE49-F238E27FC236}">
                    <a16:creationId xmlns:a16="http://schemas.microsoft.com/office/drawing/2014/main" id="{CD1027DB-9133-3847-809A-70B0FF0E80E6}"/>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Github.com/</a:t>
                </a:r>
                <a:r>
                  <a:rPr lang="en-US" b="1" dirty="0" err="1">
                    <a:solidFill>
                      <a:schemeClr val="tx2"/>
                    </a:solidFill>
                    <a:latin typeface="Lato" charset="0"/>
                    <a:ea typeface="Lato" charset="0"/>
                    <a:cs typeface="Lato" charset="0"/>
                  </a:rPr>
                  <a:t>corstian</a:t>
                </a:r>
                <a:endParaRPr lang="en-US" b="1" dirty="0">
                  <a:solidFill>
                    <a:schemeClr val="tx2"/>
                  </a:solidFill>
                  <a:latin typeface="Lato" charset="0"/>
                  <a:ea typeface="Lato" charset="0"/>
                  <a:cs typeface="Lato" charset="0"/>
                </a:endParaRPr>
              </a:p>
            </p:txBody>
          </p:sp>
          <p:sp>
            <p:nvSpPr>
              <p:cNvPr id="23" name="Rectangle 22">
                <a:extLst>
                  <a:ext uri="{FF2B5EF4-FFF2-40B4-BE49-F238E27FC236}">
                    <a16:creationId xmlns:a16="http://schemas.microsoft.com/office/drawing/2014/main" id="{B14CB1AA-40B3-5844-8E13-21DBF2EE7B0B}"/>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17" name="Group 16">
              <a:extLst>
                <a:ext uri="{FF2B5EF4-FFF2-40B4-BE49-F238E27FC236}">
                  <a16:creationId xmlns:a16="http://schemas.microsoft.com/office/drawing/2014/main" id="{E8714A99-D61D-D04C-99C5-B5749D756BF6}"/>
                </a:ext>
              </a:extLst>
            </p:cNvPr>
            <p:cNvGrpSpPr/>
            <p:nvPr/>
          </p:nvGrpSpPr>
          <p:grpSpPr>
            <a:xfrm>
              <a:off x="1232504" y="8578755"/>
              <a:ext cx="10654696" cy="1847249"/>
              <a:chOff x="1232504" y="3964146"/>
              <a:chExt cx="10654696" cy="1847249"/>
            </a:xfrm>
          </p:grpSpPr>
          <p:sp>
            <p:nvSpPr>
              <p:cNvPr id="18" name="Subtitle 2">
                <a:extLst>
                  <a:ext uri="{FF2B5EF4-FFF2-40B4-BE49-F238E27FC236}">
                    <a16:creationId xmlns:a16="http://schemas.microsoft.com/office/drawing/2014/main" id="{6AF8E750-EDAE-EC44-A151-3F2DCE8F2A57}"/>
                  </a:ext>
                </a:extLst>
              </p:cNvPr>
              <p:cNvSpPr txBox="1">
                <a:spLocks/>
              </p:cNvSpPr>
              <p:nvPr/>
            </p:nvSpPr>
            <p:spPr>
              <a:xfrm>
                <a:off x="1232504" y="4610477"/>
                <a:ext cx="10654696" cy="120091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Visit my blog for more content. Mostly programming related, but I use it as notebook for anything that’s on my mind.</a:t>
                </a:r>
              </a:p>
            </p:txBody>
          </p:sp>
          <p:sp>
            <p:nvSpPr>
              <p:cNvPr id="19" name="TextBox 18">
                <a:extLst>
                  <a:ext uri="{FF2B5EF4-FFF2-40B4-BE49-F238E27FC236}">
                    <a16:creationId xmlns:a16="http://schemas.microsoft.com/office/drawing/2014/main" id="{C440F98A-A07E-C74E-A694-93E968A76E35}"/>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corstianboerman.com</a:t>
                </a:r>
              </a:p>
            </p:txBody>
          </p:sp>
          <p:sp>
            <p:nvSpPr>
              <p:cNvPr id="20" name="Rectangle 19">
                <a:extLst>
                  <a:ext uri="{FF2B5EF4-FFF2-40B4-BE49-F238E27FC236}">
                    <a16:creationId xmlns:a16="http://schemas.microsoft.com/office/drawing/2014/main" id="{4B22A89E-7F43-064E-90E6-EAFB0DF8356B}"/>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grpSp>
        <p:nvGrpSpPr>
          <p:cNvPr id="24" name="Group 23">
            <a:extLst>
              <a:ext uri="{FF2B5EF4-FFF2-40B4-BE49-F238E27FC236}">
                <a16:creationId xmlns:a16="http://schemas.microsoft.com/office/drawing/2014/main" id="{35043E92-B1B4-4E40-9BDA-70432FF6ABE2}"/>
              </a:ext>
            </a:extLst>
          </p:cNvPr>
          <p:cNvGrpSpPr/>
          <p:nvPr/>
        </p:nvGrpSpPr>
        <p:grpSpPr>
          <a:xfrm>
            <a:off x="12707815" y="3987592"/>
            <a:ext cx="10654696" cy="5944794"/>
            <a:chOff x="1232504" y="3964146"/>
            <a:chExt cx="10654696" cy="5944794"/>
          </a:xfrm>
        </p:grpSpPr>
        <p:grpSp>
          <p:nvGrpSpPr>
            <p:cNvPr id="27" name="Group 26">
              <a:extLst>
                <a:ext uri="{FF2B5EF4-FFF2-40B4-BE49-F238E27FC236}">
                  <a16:creationId xmlns:a16="http://schemas.microsoft.com/office/drawing/2014/main" id="{1FAEEEDA-EB2C-3540-B7FA-D9D706AC7152}"/>
                </a:ext>
              </a:extLst>
            </p:cNvPr>
            <p:cNvGrpSpPr/>
            <p:nvPr/>
          </p:nvGrpSpPr>
          <p:grpSpPr>
            <a:xfrm>
              <a:off x="1232504" y="3964146"/>
              <a:ext cx="10654696" cy="1847249"/>
              <a:chOff x="1232504" y="3964146"/>
              <a:chExt cx="10654696" cy="1847249"/>
            </a:xfrm>
          </p:grpSpPr>
          <p:sp>
            <p:nvSpPr>
              <p:cNvPr id="32" name="Subtitle 2">
                <a:extLst>
                  <a:ext uri="{FF2B5EF4-FFF2-40B4-BE49-F238E27FC236}">
                    <a16:creationId xmlns:a16="http://schemas.microsoft.com/office/drawing/2014/main" id="{EC02CD72-89E5-DD4A-8D8E-FB7615B1D284}"/>
                  </a:ext>
                </a:extLst>
              </p:cNvPr>
              <p:cNvSpPr txBox="1">
                <a:spLocks/>
              </p:cNvSpPr>
              <p:nvPr/>
            </p:nvSpPr>
            <p:spPr>
              <a:xfrm>
                <a:off x="1232504" y="4610477"/>
                <a:ext cx="10654696" cy="120091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Twitter is the place where I post short random scribbles once in a while. Ping me here if you have a quick question!</a:t>
                </a:r>
              </a:p>
            </p:txBody>
          </p:sp>
          <p:sp>
            <p:nvSpPr>
              <p:cNvPr id="33" name="TextBox 32">
                <a:extLst>
                  <a:ext uri="{FF2B5EF4-FFF2-40B4-BE49-F238E27FC236}">
                    <a16:creationId xmlns:a16="http://schemas.microsoft.com/office/drawing/2014/main" id="{33510E21-43F6-6149-B22D-4CBD0F383AD3}"/>
                  </a:ext>
                </a:extLst>
              </p:cNvPr>
              <p:cNvSpPr txBox="1"/>
              <p:nvPr/>
            </p:nvSpPr>
            <p:spPr>
              <a:xfrm>
                <a:off x="2709915" y="3964146"/>
                <a:ext cx="7774229"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Twitter.com/</a:t>
                </a:r>
                <a:r>
                  <a:rPr lang="en-US" b="1" dirty="0" err="1">
                    <a:solidFill>
                      <a:schemeClr val="tx2"/>
                    </a:solidFill>
                    <a:latin typeface="Lato" charset="0"/>
                    <a:ea typeface="Lato" charset="0"/>
                    <a:cs typeface="Lato" charset="0"/>
                  </a:rPr>
                  <a:t>corstianboerman</a:t>
                </a:r>
                <a:endParaRPr lang="en-US" b="1" dirty="0">
                  <a:solidFill>
                    <a:schemeClr val="tx2"/>
                  </a:solidFill>
                  <a:latin typeface="Lato" charset="0"/>
                  <a:ea typeface="Lato" charset="0"/>
                  <a:cs typeface="Lato" charset="0"/>
                </a:endParaRPr>
              </a:p>
            </p:txBody>
          </p:sp>
          <p:sp>
            <p:nvSpPr>
              <p:cNvPr id="34" name="Rectangle 33">
                <a:extLst>
                  <a:ext uri="{FF2B5EF4-FFF2-40B4-BE49-F238E27FC236}">
                    <a16:creationId xmlns:a16="http://schemas.microsoft.com/office/drawing/2014/main" id="{5519C819-DEF6-044E-97B6-7501B281CF39}"/>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28" name="Group 27">
              <a:extLst>
                <a:ext uri="{FF2B5EF4-FFF2-40B4-BE49-F238E27FC236}">
                  <a16:creationId xmlns:a16="http://schemas.microsoft.com/office/drawing/2014/main" id="{A0F45AF9-0F6C-D744-966A-058CDFD7E9E3}"/>
                </a:ext>
              </a:extLst>
            </p:cNvPr>
            <p:cNvGrpSpPr/>
            <p:nvPr/>
          </p:nvGrpSpPr>
          <p:grpSpPr>
            <a:xfrm>
              <a:off x="1232504" y="8578755"/>
              <a:ext cx="10654696" cy="1330185"/>
              <a:chOff x="1232504" y="3964146"/>
              <a:chExt cx="10654696" cy="1330185"/>
            </a:xfrm>
          </p:grpSpPr>
          <p:sp>
            <p:nvSpPr>
              <p:cNvPr id="29" name="Subtitle 2">
                <a:extLst>
                  <a:ext uri="{FF2B5EF4-FFF2-40B4-BE49-F238E27FC236}">
                    <a16:creationId xmlns:a16="http://schemas.microsoft.com/office/drawing/2014/main" id="{1C08E18F-9057-A44B-90CE-D9AA788BAFFD}"/>
                  </a:ext>
                </a:extLst>
              </p:cNvPr>
              <p:cNvSpPr txBox="1">
                <a:spLocks/>
              </p:cNvSpPr>
              <p:nvPr/>
            </p:nvSpPr>
            <p:spPr>
              <a:xfrm>
                <a:off x="1232504" y="4610477"/>
                <a:ext cx="10654696" cy="683854"/>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I’m always happy to chat!</a:t>
                </a:r>
              </a:p>
            </p:txBody>
          </p:sp>
          <p:sp>
            <p:nvSpPr>
              <p:cNvPr id="30" name="TextBox 29">
                <a:extLst>
                  <a:ext uri="{FF2B5EF4-FFF2-40B4-BE49-F238E27FC236}">
                    <a16:creationId xmlns:a16="http://schemas.microsoft.com/office/drawing/2014/main" id="{CD3D6527-1B6F-A14B-A493-2C594AD68E8E}"/>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Come and find me</a:t>
                </a:r>
              </a:p>
            </p:txBody>
          </p:sp>
          <p:sp>
            <p:nvSpPr>
              <p:cNvPr id="31" name="Rectangle 30">
                <a:extLst>
                  <a:ext uri="{FF2B5EF4-FFF2-40B4-BE49-F238E27FC236}">
                    <a16:creationId xmlns:a16="http://schemas.microsoft.com/office/drawing/2014/main" id="{FC18548F-D628-6B4C-989B-5E43FBA9DE41}"/>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spTree>
    <p:extLst>
      <p:ext uri="{BB962C8B-B14F-4D97-AF65-F5344CB8AC3E}">
        <p14:creationId xmlns:p14="http://schemas.microsoft.com/office/powerpoint/2010/main" val="297052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9359501-CC3D-4353-82E9-3AA3BC25B773}"/>
              </a:ext>
            </a:extLst>
          </p:cNvPr>
          <p:cNvSpPr>
            <a:spLocks noGrp="1"/>
          </p:cNvSpPr>
          <p:nvPr>
            <p:ph type="pic" sz="quarter" idx="10"/>
          </p:nvPr>
        </p:nvSpPr>
        <p:spPr/>
      </p:sp>
      <p:pic>
        <p:nvPicPr>
          <p:cNvPr id="18" name="Picture 17">
            <a:extLst>
              <a:ext uri="{FF2B5EF4-FFF2-40B4-BE49-F238E27FC236}">
                <a16:creationId xmlns:a16="http://schemas.microsoft.com/office/drawing/2014/main" id="{CE1DEB61-5969-4820-9DEF-6C3CB6531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047" y="2635778"/>
            <a:ext cx="10158730" cy="8444444"/>
          </a:xfrm>
          <a:prstGeom prst="rect">
            <a:avLst/>
          </a:prstGeom>
        </p:spPr>
      </p:pic>
      <p:grpSp>
        <p:nvGrpSpPr>
          <p:cNvPr id="19" name="Group 18">
            <a:extLst>
              <a:ext uri="{FF2B5EF4-FFF2-40B4-BE49-F238E27FC236}">
                <a16:creationId xmlns:a16="http://schemas.microsoft.com/office/drawing/2014/main" id="{905034A7-8C78-4A34-8E40-40F0D1843E6F}"/>
              </a:ext>
            </a:extLst>
          </p:cNvPr>
          <p:cNvGrpSpPr/>
          <p:nvPr/>
        </p:nvGrpSpPr>
        <p:grpSpPr>
          <a:xfrm>
            <a:off x="13577382" y="4783793"/>
            <a:ext cx="8858075" cy="4579301"/>
            <a:chOff x="13577382" y="5387242"/>
            <a:chExt cx="8858075" cy="4579301"/>
          </a:xfrm>
        </p:grpSpPr>
        <p:sp>
          <p:nvSpPr>
            <p:cNvPr id="20" name="TextBox 19">
              <a:extLst>
                <a:ext uri="{FF2B5EF4-FFF2-40B4-BE49-F238E27FC236}">
                  <a16:creationId xmlns:a16="http://schemas.microsoft.com/office/drawing/2014/main" id="{5402A722-232F-454D-990A-16946F441CE8}"/>
                </a:ext>
              </a:extLst>
            </p:cNvPr>
            <p:cNvSpPr txBox="1"/>
            <p:nvPr/>
          </p:nvSpPr>
          <p:spPr>
            <a:xfrm>
              <a:off x="13577382" y="6858000"/>
              <a:ext cx="8858075" cy="3108543"/>
            </a:xfrm>
            <a:prstGeom prst="rect">
              <a:avLst/>
            </a:prstGeom>
            <a:noFill/>
          </p:spPr>
          <p:txBody>
            <a:bodyPr wrap="square" rtlCol="0">
              <a:spAutoFit/>
            </a:bodyPr>
            <a:lstStyle/>
            <a:p>
              <a:r>
                <a:rPr lang="nl-NL" sz="2800" dirty="0">
                  <a:hlinkClick r:id="rId3"/>
                </a:rPr>
                <a:t>https://github.com/corstian/gql-dotnet-presentation</a:t>
              </a:r>
              <a:endParaRPr lang="nl-NL" sz="2800" dirty="0"/>
            </a:p>
            <a:p>
              <a:endParaRPr lang="nl-NL" sz="2800" dirty="0">
                <a:latin typeface="Lato" charset="0"/>
                <a:ea typeface="Lato" charset="0"/>
                <a:cs typeface="Lato" charset="0"/>
              </a:endParaRPr>
            </a:p>
            <a:p>
              <a:endParaRPr lang="nl-NL" sz="2800" dirty="0">
                <a:latin typeface="Lato" charset="0"/>
                <a:ea typeface="Lato" charset="0"/>
                <a:cs typeface="Lato" charset="0"/>
              </a:endParaRPr>
            </a:p>
            <a:p>
              <a:r>
                <a:rPr lang="nl-NL" sz="2800" dirty="0">
                  <a:latin typeface="Lato" charset="0"/>
                  <a:ea typeface="Lato" charset="0"/>
                  <a:cs typeface="Lato" charset="0"/>
                </a:rPr>
                <a:t>Contains:</a:t>
              </a:r>
            </a:p>
            <a:p>
              <a:endParaRPr lang="nl-NL" sz="2800" dirty="0">
                <a:latin typeface="Lato" charset="0"/>
                <a:ea typeface="Lato" charset="0"/>
                <a:cs typeface="Lato" charset="0"/>
              </a:endParaRPr>
            </a:p>
            <a:p>
              <a:pPr marL="457200" indent="-457200">
                <a:buFontTx/>
                <a:buChar char="-"/>
              </a:pPr>
              <a:r>
                <a:rPr lang="nl-NL" sz="2800" dirty="0">
                  <a:latin typeface="Lato" charset="0"/>
                  <a:ea typeface="Lato" charset="0"/>
                  <a:cs typeface="Lato" charset="0"/>
                </a:rPr>
                <a:t>Source code for the demo</a:t>
              </a:r>
            </a:p>
            <a:p>
              <a:pPr marL="457200" indent="-457200">
                <a:buFontTx/>
                <a:buChar char="-"/>
              </a:pPr>
              <a:r>
                <a:rPr lang="nl-NL" sz="2800" dirty="0">
                  <a:latin typeface="Lato" charset="0"/>
                  <a:ea typeface="Lato" charset="0"/>
                  <a:cs typeface="Lato" charset="0"/>
                </a:rPr>
                <a:t>These slides</a:t>
              </a:r>
              <a:endParaRPr lang="en-US" sz="2800" dirty="0">
                <a:latin typeface="Lato" charset="0"/>
                <a:ea typeface="Lato" charset="0"/>
                <a:cs typeface="Lato" charset="0"/>
              </a:endParaRPr>
            </a:p>
          </p:txBody>
        </p:sp>
        <p:sp>
          <p:nvSpPr>
            <p:cNvPr id="21" name="TextBox 20">
              <a:extLst>
                <a:ext uri="{FF2B5EF4-FFF2-40B4-BE49-F238E27FC236}">
                  <a16:creationId xmlns:a16="http://schemas.microsoft.com/office/drawing/2014/main" id="{3FDFD826-06C2-44C6-A9B1-344DC366FF8F}"/>
                </a:ext>
              </a:extLst>
            </p:cNvPr>
            <p:cNvSpPr txBox="1"/>
            <p:nvPr/>
          </p:nvSpPr>
          <p:spPr>
            <a:xfrm>
              <a:off x="13589715" y="5387242"/>
              <a:ext cx="8254285" cy="1015663"/>
            </a:xfrm>
            <a:prstGeom prst="rect">
              <a:avLst/>
            </a:prstGeom>
            <a:noFill/>
          </p:spPr>
          <p:txBody>
            <a:bodyPr wrap="square" rtlCol="0">
              <a:spAutoFit/>
            </a:bodyPr>
            <a:lstStyle/>
            <a:p>
              <a:r>
                <a:rPr lang="en-US" sz="6000" b="1" dirty="0">
                  <a:latin typeface="Lato Black" panose="020F0502020204030203" pitchFamily="34" charset="0"/>
                  <a:ea typeface="Lato Black" panose="020F0502020204030203" pitchFamily="34" charset="0"/>
                  <a:cs typeface="Lato Black" panose="020F0502020204030203" pitchFamily="34" charset="0"/>
                </a:rPr>
                <a:t>It’s all on GitHub!</a:t>
              </a:r>
            </a:p>
          </p:txBody>
        </p:sp>
      </p:grpSp>
    </p:spTree>
    <p:extLst>
      <p:ext uri="{BB962C8B-B14F-4D97-AF65-F5344CB8AC3E}">
        <p14:creationId xmlns:p14="http://schemas.microsoft.com/office/powerpoint/2010/main" val="2185055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4364D0-37E7-2945-AB5B-7CCC180FE771}"/>
              </a:ext>
            </a:extLst>
          </p:cNvPr>
          <p:cNvGrpSpPr/>
          <p:nvPr/>
        </p:nvGrpSpPr>
        <p:grpSpPr>
          <a:xfrm>
            <a:off x="3801704" y="5285887"/>
            <a:ext cx="10865272" cy="3144226"/>
            <a:chOff x="3801704" y="4931318"/>
            <a:chExt cx="10865272" cy="3144226"/>
          </a:xfrm>
        </p:grpSpPr>
        <p:sp>
          <p:nvSpPr>
            <p:cNvPr id="6" name="TextBox 5">
              <a:extLst>
                <a:ext uri="{FF2B5EF4-FFF2-40B4-BE49-F238E27FC236}">
                  <a16:creationId xmlns:a16="http://schemas.microsoft.com/office/drawing/2014/main" id="{E460B3D3-56C1-D04E-A5E3-75B695A5ECF7}"/>
                </a:ext>
              </a:extLst>
            </p:cNvPr>
            <p:cNvSpPr txBox="1"/>
            <p:nvPr/>
          </p:nvSpPr>
          <p:spPr>
            <a:xfrm>
              <a:off x="3801704" y="4931318"/>
              <a:ext cx="10865272" cy="2554545"/>
            </a:xfrm>
            <a:prstGeom prst="rect">
              <a:avLst/>
            </a:prstGeom>
            <a:noFill/>
          </p:spPr>
          <p:txBody>
            <a:bodyPr wrap="square" rtlCol="0">
              <a:spAutoFit/>
            </a:bodyPr>
            <a:lstStyle/>
            <a:p>
              <a:r>
                <a:rPr lang="en-US" sz="8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THIS IS YOUR PRESENTATION TITLE</a:t>
              </a:r>
            </a:p>
          </p:txBody>
        </p:sp>
        <p:sp>
          <p:nvSpPr>
            <p:cNvPr id="19" name="TextBox 18">
              <a:extLst>
                <a:ext uri="{FF2B5EF4-FFF2-40B4-BE49-F238E27FC236}">
                  <a16:creationId xmlns:a16="http://schemas.microsoft.com/office/drawing/2014/main" id="{07BBFFF4-300A-4C48-98A5-5CFB74E762C0}"/>
                </a:ext>
              </a:extLst>
            </p:cNvPr>
            <p:cNvSpPr txBox="1"/>
            <p:nvPr/>
          </p:nvSpPr>
          <p:spPr>
            <a:xfrm>
              <a:off x="3801704" y="7613879"/>
              <a:ext cx="5426026" cy="461665"/>
            </a:xfrm>
            <a:prstGeom prst="rect">
              <a:avLst/>
            </a:prstGeom>
            <a:noFill/>
          </p:spPr>
          <p:txBody>
            <a:bodyPr wrap="square" rtlCol="0">
              <a:spAutoFit/>
            </a:bodyPr>
            <a:lstStyle/>
            <a:p>
              <a:r>
                <a:rPr lang="en-US" sz="2400" b="1" spc="300" dirty="0">
                  <a:solidFill>
                    <a:schemeClr val="tx2"/>
                  </a:solidFill>
                  <a:latin typeface="Lato" panose="020F0502020204030203" pitchFamily="34" charset="0"/>
                  <a:ea typeface="Lato" panose="020F0502020204030203" pitchFamily="34" charset="0"/>
                  <a:cs typeface="Lato" panose="020F0502020204030203" pitchFamily="34" charset="0"/>
                </a:rPr>
                <a:t>CORPORATE PRESENTATION</a:t>
              </a:r>
            </a:p>
          </p:txBody>
        </p:sp>
      </p:grpSp>
      <p:sp>
        <p:nvSpPr>
          <p:cNvPr id="16" name="Rectangle 15">
            <a:extLst>
              <a:ext uri="{FF2B5EF4-FFF2-40B4-BE49-F238E27FC236}">
                <a16:creationId xmlns:a16="http://schemas.microsoft.com/office/drawing/2014/main" id="{AF796407-6634-1745-A653-79207DDE08AC}"/>
              </a:ext>
            </a:extLst>
          </p:cNvPr>
          <p:cNvSpPr/>
          <p:nvPr/>
        </p:nvSpPr>
        <p:spPr>
          <a:xfrm>
            <a:off x="3903801" y="4594069"/>
            <a:ext cx="1140721" cy="11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Tree>
    <p:extLst>
      <p:ext uri="{BB962C8B-B14F-4D97-AF65-F5344CB8AC3E}">
        <p14:creationId xmlns:p14="http://schemas.microsoft.com/office/powerpoint/2010/main" val="2107288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42027" y="1762299"/>
            <a:ext cx="10762406"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WRITE YOUR TITLE HERE</a:t>
            </a:r>
          </a:p>
        </p:txBody>
      </p:sp>
      <p:sp>
        <p:nvSpPr>
          <p:cNvPr id="10" name="Subtitle 2"/>
          <p:cNvSpPr txBox="1">
            <a:spLocks/>
          </p:cNvSpPr>
          <p:nvPr/>
        </p:nvSpPr>
        <p:spPr>
          <a:xfrm>
            <a:off x="1480192" y="7414381"/>
            <a:ext cx="21196928" cy="5210156"/>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just">
              <a:lnSpc>
                <a:spcPts val="4080"/>
              </a:lnSpc>
              <a:buFont typeface="Arial" panose="020B0604020202020204" pitchFamily="34" charset="0"/>
              <a:buChar char="•"/>
            </a:pPr>
            <a:r>
              <a:rPr lang="en-US" sz="2800" dirty="0">
                <a:solidFill>
                  <a:srgbClr val="7F7F7F"/>
                </a:solidFill>
                <a:latin typeface="Lato" charset="0"/>
                <a:ea typeface="Lato" charset="0"/>
                <a:cs typeface="Lato" charset="0"/>
              </a:rPr>
              <a:t>But what plays the mischief with this masterly code is the admirable brevity of it, which necessitates a vast volume of commentaries to expound it.</a:t>
            </a:r>
          </a:p>
          <a:p>
            <a:pPr marL="457200" indent="-457200" algn="just">
              <a:lnSpc>
                <a:spcPts val="4080"/>
              </a:lnSpc>
              <a:buFont typeface="Arial" panose="020B0604020202020204" pitchFamily="34" charset="0"/>
              <a:buChar char="•"/>
            </a:pPr>
            <a:r>
              <a:rPr lang="en-US" sz="2800" dirty="0">
                <a:solidFill>
                  <a:srgbClr val="7F7F7F"/>
                </a:solidFill>
                <a:latin typeface="Lato" charset="0"/>
                <a:ea typeface="Lato" charset="0"/>
                <a:cs typeface="Lato" charset="0"/>
              </a:rPr>
              <a:t>First: What is a Fast-Fish? Alive or dead a fish is technically fast, when it is connected with an occupied ship or boat, by any medium at all controllable by the occupant or occupants,—a mast, an oar, a nine-inch cable.</a:t>
            </a:r>
          </a:p>
          <a:p>
            <a:pPr marL="457200" indent="-457200" algn="just">
              <a:lnSpc>
                <a:spcPts val="4080"/>
              </a:lnSpc>
              <a:buFont typeface="Arial" panose="020B0604020202020204" pitchFamily="34" charset="0"/>
              <a:buChar char="•"/>
            </a:pPr>
            <a:r>
              <a:rPr lang="en-US" sz="2800" dirty="0">
                <a:solidFill>
                  <a:srgbClr val="7F7F7F"/>
                </a:solidFill>
                <a:latin typeface="Lato" charset="0"/>
                <a:ea typeface="Lato" charset="0"/>
                <a:cs typeface="Lato" charset="0"/>
              </a:rPr>
              <a:t>A telegraph wire, or a strand of cobweb, it is all the same. Likewise a fish is technically fast when it bears a waif, or any other recognized symbol of possession; so long as the party waiting it plainly evince their ability at any time to take it alongside, as well as their intention so to do.</a:t>
            </a:r>
          </a:p>
          <a:p>
            <a:pPr marL="457200" indent="-457200" algn="just">
              <a:lnSpc>
                <a:spcPts val="4080"/>
              </a:lnSpc>
              <a:buFont typeface="Arial" panose="020B0604020202020204" pitchFamily="34" charset="0"/>
              <a:buChar char="•"/>
            </a:pPr>
            <a:r>
              <a:rPr lang="en-US" sz="2800" dirty="0">
                <a:solidFill>
                  <a:srgbClr val="7F7F7F"/>
                </a:solidFill>
                <a:latin typeface="Lato" charset="0"/>
                <a:ea typeface="Lato" charset="0"/>
                <a:cs typeface="Lato" charset="0"/>
              </a:rPr>
              <a:t>These are scientific commentaries; but the commentaries of the whale men themselves sometimes consist in hard words and harder knocks—the Coke-upon-Littleton of the fist. </a:t>
            </a:r>
          </a:p>
        </p:txBody>
      </p:sp>
      <p:sp>
        <p:nvSpPr>
          <p:cNvPr id="11" name="TextBox 10"/>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WRITE HERE YOUR TITLE</a:t>
            </a:r>
          </a:p>
        </p:txBody>
      </p:sp>
      <p:sp>
        <p:nvSpPr>
          <p:cNvPr id="8" name="Rectangle 7">
            <a:extLst>
              <a:ext uri="{FF2B5EF4-FFF2-40B4-BE49-F238E27FC236}">
                <a16:creationId xmlns:a16="http://schemas.microsoft.com/office/drawing/2014/main" id="{7B8B1FF8-7A80-2941-A066-C1861DE42863}"/>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9" name="Subtitle 2">
            <a:extLst>
              <a:ext uri="{FF2B5EF4-FFF2-40B4-BE49-F238E27FC236}">
                <a16:creationId xmlns:a16="http://schemas.microsoft.com/office/drawing/2014/main" id="{770C2297-9A06-4649-B8D8-6BF43BA716E3}"/>
              </a:ext>
            </a:extLst>
          </p:cNvPr>
          <p:cNvSpPr txBox="1">
            <a:spLocks/>
          </p:cNvSpPr>
          <p:nvPr/>
        </p:nvSpPr>
        <p:spPr>
          <a:xfrm>
            <a:off x="1480192" y="5113972"/>
            <a:ext cx="21196928" cy="1796914"/>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80"/>
              </a:lnSpc>
            </a:pPr>
            <a:r>
              <a:rPr lang="en-US" sz="2800" dirty="0">
                <a:solidFill>
                  <a:srgbClr val="7F7F7F"/>
                </a:solidFill>
                <a:latin typeface="Lato" charset="0"/>
                <a:ea typeface="Lato" charset="0"/>
                <a:cs typeface="Lato" charset="0"/>
              </a:rPr>
              <a:t>When indeed they (the plaintiffs) had succeeded in harpooning the fish; they were at last, through peril of their lives, obliged to forsake not only their lines, but their boat itself. Ultimately the defendants (the crew of another ship) came up with the whale, struck, killed, seized, and finally appropriated it before the very eyes of the</a:t>
            </a:r>
          </a:p>
        </p:txBody>
      </p:sp>
    </p:spTree>
    <p:extLst>
      <p:ext uri="{BB962C8B-B14F-4D97-AF65-F5344CB8AC3E}">
        <p14:creationId xmlns:p14="http://schemas.microsoft.com/office/powerpoint/2010/main" val="2624958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137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56BCB4-CBDE-B74E-B7E4-B4D4C6AF6629}"/>
              </a:ext>
            </a:extLst>
          </p:cNvPr>
          <p:cNvSpPr/>
          <p:nvPr/>
        </p:nvSpPr>
        <p:spPr>
          <a:xfrm>
            <a:off x="12188825" y="0"/>
            <a:ext cx="12188825"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EA01E9-D48D-5049-A42C-5B95EA7CCD9E}"/>
              </a:ext>
            </a:extLst>
          </p:cNvPr>
          <p:cNvSpPr/>
          <p:nvPr/>
        </p:nvSpPr>
        <p:spPr>
          <a:xfrm>
            <a:off x="14294897" y="2869659"/>
            <a:ext cx="7976681" cy="7976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F299698-17A3-1B4F-BCCA-F87D9CC4ACE7}"/>
              </a:ext>
            </a:extLst>
          </p:cNvPr>
          <p:cNvSpPr/>
          <p:nvPr/>
        </p:nvSpPr>
        <p:spPr>
          <a:xfrm>
            <a:off x="14758582" y="3333344"/>
            <a:ext cx="7976681" cy="7976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9F94E8F-8F3A-1644-9CB0-B00C11AD9671}"/>
              </a:ext>
            </a:extLst>
          </p:cNvPr>
          <p:cNvGrpSpPr/>
          <p:nvPr/>
        </p:nvGrpSpPr>
        <p:grpSpPr>
          <a:xfrm>
            <a:off x="15410780" y="4922775"/>
            <a:ext cx="6672284" cy="4797818"/>
            <a:chOff x="15915342" y="4922775"/>
            <a:chExt cx="6672284" cy="4797818"/>
          </a:xfrm>
        </p:grpSpPr>
        <p:sp>
          <p:nvSpPr>
            <p:cNvPr id="17" name="TextBox 16"/>
            <p:cNvSpPr txBox="1"/>
            <p:nvPr/>
          </p:nvSpPr>
          <p:spPr>
            <a:xfrm>
              <a:off x="16001116" y="4922775"/>
              <a:ext cx="3765552"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HELLO!</a:t>
              </a:r>
            </a:p>
          </p:txBody>
        </p:sp>
        <p:sp>
          <p:nvSpPr>
            <p:cNvPr id="16" name="TextBox 15"/>
            <p:cNvSpPr txBox="1"/>
            <p:nvPr/>
          </p:nvSpPr>
          <p:spPr>
            <a:xfrm>
              <a:off x="17327830" y="6648971"/>
              <a:ext cx="4563520"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I AM JOHN SMITH</a:t>
              </a:r>
            </a:p>
          </p:txBody>
        </p:sp>
        <p:sp>
          <p:nvSpPr>
            <p:cNvPr id="18" name="Subtitle 2"/>
            <p:cNvSpPr txBox="1">
              <a:spLocks/>
            </p:cNvSpPr>
            <p:nvPr/>
          </p:nvSpPr>
          <p:spPr>
            <a:xfrm>
              <a:off x="15915342" y="7295302"/>
              <a:ext cx="6672284" cy="242529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299"/>
                </a:lnSpc>
              </a:pPr>
              <a:r>
                <a:rPr lang="en-US" sz="2800" dirty="0">
                  <a:latin typeface="Lato" charset="0"/>
                  <a:ea typeface="Lato" charset="0"/>
                  <a:cs typeface="Lato" charset="0"/>
                </a:rPr>
                <a:t>Marketers must link the price to the real and perceived value of the product, but they also must take into account supply costs.</a:t>
              </a:r>
            </a:p>
          </p:txBody>
        </p:sp>
        <p:sp>
          <p:nvSpPr>
            <p:cNvPr id="19" name="Rectangle 18">
              <a:extLst>
                <a:ext uri="{FF2B5EF4-FFF2-40B4-BE49-F238E27FC236}">
                  <a16:creationId xmlns:a16="http://schemas.microsoft.com/office/drawing/2014/main" id="{4819D254-0288-9340-8109-9C3EB6DA4EEF}"/>
                </a:ext>
              </a:extLst>
            </p:cNvPr>
            <p:cNvSpPr/>
            <p:nvPr/>
          </p:nvSpPr>
          <p:spPr>
            <a:xfrm>
              <a:off x="16149420" y="6912265"/>
              <a:ext cx="714725"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 name="Picture Placeholder 1">
            <a:extLst>
              <a:ext uri="{FF2B5EF4-FFF2-40B4-BE49-F238E27FC236}">
                <a16:creationId xmlns:a16="http://schemas.microsoft.com/office/drawing/2014/main" id="{F56D0313-ABBE-1746-8E3E-D56974070417}"/>
              </a:ext>
            </a:extLst>
          </p:cNvPr>
          <p:cNvSpPr>
            <a:spLocks noGrp="1"/>
          </p:cNvSpPr>
          <p:nvPr>
            <p:ph type="pic" sz="quarter" idx="10"/>
          </p:nvPr>
        </p:nvSpPr>
        <p:spPr/>
      </p:sp>
    </p:spTree>
    <p:extLst>
      <p:ext uri="{BB962C8B-B14F-4D97-AF65-F5344CB8AC3E}">
        <p14:creationId xmlns:p14="http://schemas.microsoft.com/office/powerpoint/2010/main" val="4282790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A58BD1-E26C-1744-BE49-A8C94931E635}"/>
              </a:ext>
            </a:extLst>
          </p:cNvPr>
          <p:cNvGrpSpPr/>
          <p:nvPr/>
        </p:nvGrpSpPr>
        <p:grpSpPr>
          <a:xfrm>
            <a:off x="5016223" y="5153613"/>
            <a:ext cx="14345204" cy="3509576"/>
            <a:chOff x="5016223" y="4772613"/>
            <a:chExt cx="14345204" cy="3509576"/>
          </a:xfrm>
        </p:grpSpPr>
        <p:grpSp>
          <p:nvGrpSpPr>
            <p:cNvPr id="6" name="Group 5"/>
            <p:cNvGrpSpPr/>
            <p:nvPr/>
          </p:nvGrpSpPr>
          <p:grpSpPr>
            <a:xfrm>
              <a:off x="5016223" y="5433811"/>
              <a:ext cx="14345204" cy="2848378"/>
              <a:chOff x="5016223" y="6134725"/>
              <a:chExt cx="14345204" cy="2848378"/>
            </a:xfrm>
          </p:grpSpPr>
          <p:sp>
            <p:nvSpPr>
              <p:cNvPr id="21" name="TextBox 20"/>
              <p:cNvSpPr txBox="1"/>
              <p:nvPr/>
            </p:nvSpPr>
            <p:spPr>
              <a:xfrm>
                <a:off x="5016223" y="6134725"/>
                <a:ext cx="14345204" cy="1446550"/>
              </a:xfrm>
              <a:prstGeom prst="rect">
                <a:avLst/>
              </a:prstGeom>
              <a:noFill/>
            </p:spPr>
            <p:txBody>
              <a:bodyPr wrap="square" rtlCol="0">
                <a:spAutoFit/>
              </a:bodyPr>
              <a:lstStyle/>
              <a:p>
                <a:pPr algn="ctr"/>
                <a:r>
                  <a:rPr lang="en-US" sz="88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SECTION BREAK</a:t>
                </a:r>
              </a:p>
            </p:txBody>
          </p:sp>
          <p:sp>
            <p:nvSpPr>
              <p:cNvPr id="5" name="Rectangle 4"/>
              <p:cNvSpPr/>
              <p:nvPr/>
            </p:nvSpPr>
            <p:spPr>
              <a:xfrm>
                <a:off x="6094413" y="7782774"/>
                <a:ext cx="12188825" cy="1200329"/>
              </a:xfrm>
              <a:prstGeom prst="rect">
                <a:avLst/>
              </a:prstGeom>
            </p:spPr>
            <p:txBody>
              <a:bodyPr>
                <a:spAutoFit/>
              </a:bodyPr>
              <a:lstStyle/>
              <a:p>
                <a:pPr algn="ctr"/>
                <a:r>
                  <a:rPr lang="en-US" dirty="0">
                    <a:solidFill>
                      <a:srgbClr val="7F7F7F"/>
                    </a:solidFill>
                    <a:latin typeface="Lato" charset="0"/>
                    <a:ea typeface="Lato" charset="0"/>
                    <a:cs typeface="Lato" charset="0"/>
                  </a:rPr>
                  <a:t>With this in mind, the marketing department would inform the department to create a prototype. </a:t>
                </a:r>
                <a:endParaRPr lang="en-US" dirty="0">
                  <a:solidFill>
                    <a:srgbClr val="7F7F7F"/>
                  </a:solidFill>
                </a:endParaRPr>
              </a:p>
            </p:txBody>
          </p:sp>
        </p:grpSp>
        <p:sp>
          <p:nvSpPr>
            <p:cNvPr id="10" name="Rectangle 9">
              <a:extLst>
                <a:ext uri="{FF2B5EF4-FFF2-40B4-BE49-F238E27FC236}">
                  <a16:creationId xmlns:a16="http://schemas.microsoft.com/office/drawing/2014/main" id="{319AF672-AC65-1A40-B4C1-FE71428E594A}"/>
                </a:ext>
              </a:extLst>
            </p:cNvPr>
            <p:cNvSpPr/>
            <p:nvPr/>
          </p:nvSpPr>
          <p:spPr>
            <a:xfrm>
              <a:off x="11618464" y="4772613"/>
              <a:ext cx="1140721" cy="11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4189920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243776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281A269-52EA-284B-9B34-526E141E2639}"/>
              </a:ext>
            </a:extLst>
          </p:cNvPr>
          <p:cNvGrpSpPr/>
          <p:nvPr/>
        </p:nvGrpSpPr>
        <p:grpSpPr>
          <a:xfrm>
            <a:off x="4872492" y="2637817"/>
            <a:ext cx="14632665" cy="8440366"/>
            <a:chOff x="14294896" y="2869659"/>
            <a:chExt cx="8440367" cy="8440366"/>
          </a:xfrm>
        </p:grpSpPr>
        <p:sp>
          <p:nvSpPr>
            <p:cNvPr id="7" name="Rectangle 6">
              <a:extLst>
                <a:ext uri="{FF2B5EF4-FFF2-40B4-BE49-F238E27FC236}">
                  <a16:creationId xmlns:a16="http://schemas.microsoft.com/office/drawing/2014/main" id="{B8D3C6BC-B6E8-644D-88CC-0D877B1F3F63}"/>
                </a:ext>
              </a:extLst>
            </p:cNvPr>
            <p:cNvSpPr/>
            <p:nvPr/>
          </p:nvSpPr>
          <p:spPr>
            <a:xfrm>
              <a:off x="14294896" y="2869659"/>
              <a:ext cx="8177824" cy="7976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B95D21-D339-F046-9DF6-4374460B0316}"/>
                </a:ext>
              </a:extLst>
            </p:cNvPr>
            <p:cNvSpPr/>
            <p:nvPr/>
          </p:nvSpPr>
          <p:spPr>
            <a:xfrm>
              <a:off x="14575753" y="3333344"/>
              <a:ext cx="8159510" cy="7976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FFA7E16D-BEED-ED46-87ED-0767FDD41D28}"/>
              </a:ext>
            </a:extLst>
          </p:cNvPr>
          <p:cNvGrpSpPr/>
          <p:nvPr/>
        </p:nvGrpSpPr>
        <p:grpSpPr>
          <a:xfrm>
            <a:off x="6303504" y="4021532"/>
            <a:ext cx="11770642" cy="6136620"/>
            <a:chOff x="6303504" y="3782869"/>
            <a:chExt cx="11770642" cy="6136620"/>
          </a:xfrm>
        </p:grpSpPr>
        <p:sp>
          <p:nvSpPr>
            <p:cNvPr id="10" name="TextBox 9"/>
            <p:cNvSpPr txBox="1"/>
            <p:nvPr/>
          </p:nvSpPr>
          <p:spPr>
            <a:xfrm>
              <a:off x="6303504" y="3782869"/>
              <a:ext cx="11770642" cy="4708981"/>
            </a:xfrm>
            <a:prstGeom prst="rect">
              <a:avLst/>
            </a:prstGeom>
            <a:noFill/>
          </p:spPr>
          <p:txBody>
            <a:bodyPr wrap="square" rtlCol="0">
              <a:spAutoFit/>
            </a:bodyPr>
            <a:lstStyle/>
            <a:p>
              <a:r>
                <a:rPr lang="en-US" sz="6000" b="1" dirty="0">
                  <a:solidFill>
                    <a:schemeClr val="tx2"/>
                  </a:solidFill>
                  <a:latin typeface="Lato" charset="0"/>
                  <a:ea typeface="Lato" charset="0"/>
                  <a:cs typeface="Lato" charset="0"/>
                </a:rPr>
                <a:t>SUCCESSFUL PEOPLE DO WHAT UNSUCCESSFUL PEOPLE ARE NOT WILLING TO DO. DON’T WISH IT WERE EASIER; WISH YOU WERE BETTER</a:t>
              </a:r>
            </a:p>
          </p:txBody>
        </p:sp>
        <p:grpSp>
          <p:nvGrpSpPr>
            <p:cNvPr id="3" name="Group 2">
              <a:extLst>
                <a:ext uri="{FF2B5EF4-FFF2-40B4-BE49-F238E27FC236}">
                  <a16:creationId xmlns:a16="http://schemas.microsoft.com/office/drawing/2014/main" id="{163B1004-A24F-8341-A72B-9BFA032CDE0A}"/>
                </a:ext>
              </a:extLst>
            </p:cNvPr>
            <p:cNvGrpSpPr/>
            <p:nvPr/>
          </p:nvGrpSpPr>
          <p:grpSpPr>
            <a:xfrm>
              <a:off x="6434132" y="9396269"/>
              <a:ext cx="4226206" cy="523220"/>
              <a:chOff x="13847940" y="9396269"/>
              <a:chExt cx="4226206" cy="523220"/>
            </a:xfrm>
          </p:grpSpPr>
          <p:sp>
            <p:nvSpPr>
              <p:cNvPr id="12" name="TextBox 11">
                <a:extLst>
                  <a:ext uri="{FF2B5EF4-FFF2-40B4-BE49-F238E27FC236}">
                    <a16:creationId xmlns:a16="http://schemas.microsoft.com/office/drawing/2014/main" id="{C49DBB28-C27B-F04B-AED5-24C0F859051A}"/>
                  </a:ext>
                </a:extLst>
              </p:cNvPr>
              <p:cNvSpPr txBox="1"/>
              <p:nvPr/>
            </p:nvSpPr>
            <p:spPr>
              <a:xfrm>
                <a:off x="14826751" y="9396269"/>
                <a:ext cx="3247395" cy="523220"/>
              </a:xfrm>
              <a:prstGeom prst="rect">
                <a:avLst/>
              </a:prstGeom>
              <a:noFill/>
            </p:spPr>
            <p:txBody>
              <a:bodyPr wrap="square" rtlCol="0">
                <a:spAutoFit/>
              </a:bodyPr>
              <a:lstStyle/>
              <a:p>
                <a:r>
                  <a:rPr lang="en-US" sz="2800" b="1" dirty="0">
                    <a:solidFill>
                      <a:schemeClr val="tx2"/>
                    </a:solidFill>
                    <a:latin typeface="Lato" charset="0"/>
                    <a:ea typeface="Lato" charset="0"/>
                    <a:cs typeface="Lato" charset="0"/>
                  </a:rPr>
                  <a:t>MIKE ANDERSON</a:t>
                </a:r>
              </a:p>
            </p:txBody>
          </p:sp>
          <p:sp>
            <p:nvSpPr>
              <p:cNvPr id="13" name="Rectangle 12">
                <a:extLst>
                  <a:ext uri="{FF2B5EF4-FFF2-40B4-BE49-F238E27FC236}">
                    <a16:creationId xmlns:a16="http://schemas.microsoft.com/office/drawing/2014/main" id="{9077E9BA-6121-E848-9D9D-C8896E37F071}"/>
                  </a:ext>
                </a:extLst>
              </p:cNvPr>
              <p:cNvSpPr/>
              <p:nvPr/>
            </p:nvSpPr>
            <p:spPr>
              <a:xfrm>
                <a:off x="13847940" y="9601156"/>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latin typeface="Montserrat Light" charset="0"/>
                </a:endParaRPr>
              </a:p>
            </p:txBody>
          </p:sp>
        </p:grpSp>
      </p:grpSp>
    </p:spTree>
    <p:extLst>
      <p:ext uri="{BB962C8B-B14F-4D97-AF65-F5344CB8AC3E}">
        <p14:creationId xmlns:p14="http://schemas.microsoft.com/office/powerpoint/2010/main" val="152354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642026" y="4963268"/>
            <a:ext cx="20835201" cy="1815882"/>
          </a:xfrm>
          <a:prstGeom prst="rect">
            <a:avLst/>
          </a:prstGeom>
        </p:spPr>
        <p:txBody>
          <a:bodyPr wrap="square">
            <a:spAutoFit/>
          </a:bodyPr>
          <a:lstStyle/>
          <a:p>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Marketers must link the price to the real and perceived value of the product, but they also must take into account supply costs, seasonal discounts, and prices used by competitors. In some cases. The production department would then start to manufacture the product, while the marketing department. Marketers must link the price to the real and perceived value of the product.</a:t>
            </a:r>
          </a:p>
        </p:txBody>
      </p:sp>
      <p:sp>
        <p:nvSpPr>
          <p:cNvPr id="10" name="TextBox 9">
            <a:extLst>
              <a:ext uri="{FF2B5EF4-FFF2-40B4-BE49-F238E27FC236}">
                <a16:creationId xmlns:a16="http://schemas.microsoft.com/office/drawing/2014/main" id="{F24ECDE0-24A0-FF40-9E0A-F8B6FC1451E1}"/>
              </a:ext>
            </a:extLst>
          </p:cNvPr>
          <p:cNvSpPr txBox="1"/>
          <p:nvPr/>
        </p:nvSpPr>
        <p:spPr>
          <a:xfrm>
            <a:off x="1642027" y="1762299"/>
            <a:ext cx="10762406"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WRITE YOUR TITLE HERE</a:t>
            </a:r>
          </a:p>
        </p:txBody>
      </p:sp>
      <p:sp>
        <p:nvSpPr>
          <p:cNvPr id="11" name="TextBox 10">
            <a:extLst>
              <a:ext uri="{FF2B5EF4-FFF2-40B4-BE49-F238E27FC236}">
                <a16:creationId xmlns:a16="http://schemas.microsoft.com/office/drawing/2014/main" id="{BD0D923C-67FE-474C-957A-62BB9B214966}"/>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WRITE HERE YOUR TITLE</a:t>
            </a:r>
          </a:p>
        </p:txBody>
      </p:sp>
      <p:sp>
        <p:nvSpPr>
          <p:cNvPr id="12" name="Rectangle 11">
            <a:extLst>
              <a:ext uri="{FF2B5EF4-FFF2-40B4-BE49-F238E27FC236}">
                <a16:creationId xmlns:a16="http://schemas.microsoft.com/office/drawing/2014/main" id="{B275BA43-A121-4241-A6B3-6C5298E4636C}"/>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13" name="Rectangle 12">
            <a:extLst>
              <a:ext uri="{FF2B5EF4-FFF2-40B4-BE49-F238E27FC236}">
                <a16:creationId xmlns:a16="http://schemas.microsoft.com/office/drawing/2014/main" id="{E7AC9F60-B339-C945-BC95-FB92D2DE5A52}"/>
              </a:ext>
            </a:extLst>
          </p:cNvPr>
          <p:cNvSpPr/>
          <p:nvPr/>
        </p:nvSpPr>
        <p:spPr>
          <a:xfrm>
            <a:off x="1642027" y="7398385"/>
            <a:ext cx="6142096" cy="3970318"/>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Marketers must link the price to the real and perceived value of the product, but they also must take into account supply costs, seasonal discounts, and prices used by competitors. In some cases.</a:t>
            </a:r>
          </a:p>
        </p:txBody>
      </p:sp>
      <p:sp>
        <p:nvSpPr>
          <p:cNvPr id="15" name="Rectangle 14">
            <a:extLst>
              <a:ext uri="{FF2B5EF4-FFF2-40B4-BE49-F238E27FC236}">
                <a16:creationId xmlns:a16="http://schemas.microsoft.com/office/drawing/2014/main" id="{13DD1F4B-3B50-4946-99DE-E236F0CC93D7}"/>
              </a:ext>
            </a:extLst>
          </p:cNvPr>
          <p:cNvSpPr/>
          <p:nvPr/>
        </p:nvSpPr>
        <p:spPr>
          <a:xfrm>
            <a:off x="8988578" y="7398385"/>
            <a:ext cx="6142096" cy="3970318"/>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Marketers must link the price to the real and perceived value of the product, but they also must take into account supply costs, seasonal discounts, and prices used by competitors. In some cases.</a:t>
            </a:r>
          </a:p>
        </p:txBody>
      </p:sp>
      <p:sp>
        <p:nvSpPr>
          <p:cNvPr id="16" name="Rectangle 15">
            <a:extLst>
              <a:ext uri="{FF2B5EF4-FFF2-40B4-BE49-F238E27FC236}">
                <a16:creationId xmlns:a16="http://schemas.microsoft.com/office/drawing/2014/main" id="{F25CD04B-9987-904B-A0F6-5FDDD4C73CA0}"/>
              </a:ext>
            </a:extLst>
          </p:cNvPr>
          <p:cNvSpPr/>
          <p:nvPr/>
        </p:nvSpPr>
        <p:spPr>
          <a:xfrm>
            <a:off x="16335131" y="7398385"/>
            <a:ext cx="6142096" cy="3970318"/>
          </a:xfrm>
          <a:prstGeom prst="rect">
            <a:avLst/>
          </a:prstGeom>
        </p:spPr>
        <p:txBody>
          <a:bodyPr wrap="square">
            <a:spAutoFit/>
          </a:bodyPr>
          <a:lstStyle/>
          <a:p>
            <a:pPr marL="457200" indent="-457200">
              <a:buFont typeface="Arial" panose="020B0604020202020204" pitchFamily="34" charset="0"/>
              <a:buChar char="•"/>
            </a:pPr>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Marketers must link the price to the real and perceived value of the product, but they also must take into account supply costs, seasonal discounts, and prices used by competitors. In some cases.</a:t>
            </a:r>
          </a:p>
        </p:txBody>
      </p:sp>
    </p:spTree>
    <p:extLst>
      <p:ext uri="{BB962C8B-B14F-4D97-AF65-F5344CB8AC3E}">
        <p14:creationId xmlns:p14="http://schemas.microsoft.com/office/powerpoint/2010/main" val="3529150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243776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188825" y="16098556"/>
            <a:ext cx="12188825" cy="1200329"/>
          </a:xfrm>
          <a:prstGeom prst="rect">
            <a:avLst/>
          </a:prstGeom>
        </p:spPr>
        <p:txBody>
          <a:bodyPr>
            <a:spAutoFit/>
          </a:bodyPr>
          <a:lstStyle/>
          <a:p>
            <a:pPr algn="ctr"/>
            <a:r>
              <a:rPr lang="en-US" dirty="0">
                <a:solidFill>
                  <a:schemeClr val="bg1"/>
                </a:solidFill>
                <a:latin typeface="Lato" charset="0"/>
                <a:ea typeface="Lato" charset="0"/>
                <a:cs typeface="Lato" charset="0"/>
              </a:rPr>
              <a:t>With this in mind, the marketing department would inform the department to create a prototype. </a:t>
            </a:r>
            <a:endParaRPr lang="en-US" dirty="0">
              <a:solidFill>
                <a:schemeClr val="bg1"/>
              </a:solidFill>
            </a:endParaRPr>
          </a:p>
        </p:txBody>
      </p:sp>
      <p:grpSp>
        <p:nvGrpSpPr>
          <p:cNvPr id="3" name="Group 2">
            <a:extLst>
              <a:ext uri="{FF2B5EF4-FFF2-40B4-BE49-F238E27FC236}">
                <a16:creationId xmlns:a16="http://schemas.microsoft.com/office/drawing/2014/main" id="{2D9AE64D-B21B-5B47-B309-3CABF57914A7}"/>
              </a:ext>
            </a:extLst>
          </p:cNvPr>
          <p:cNvGrpSpPr/>
          <p:nvPr/>
        </p:nvGrpSpPr>
        <p:grpSpPr>
          <a:xfrm>
            <a:off x="3701950" y="5423210"/>
            <a:ext cx="16973750" cy="2869579"/>
            <a:chOff x="1642027" y="5188748"/>
            <a:chExt cx="16973750" cy="2869579"/>
          </a:xfrm>
        </p:grpSpPr>
        <p:sp>
          <p:nvSpPr>
            <p:cNvPr id="7" name="TextBox 6"/>
            <p:cNvSpPr txBox="1"/>
            <p:nvPr/>
          </p:nvSpPr>
          <p:spPr>
            <a:xfrm>
              <a:off x="1642027" y="5657670"/>
              <a:ext cx="12871142" cy="2400657"/>
            </a:xfrm>
            <a:prstGeom prst="rect">
              <a:avLst/>
            </a:prstGeom>
            <a:noFill/>
          </p:spPr>
          <p:txBody>
            <a:bodyPr wrap="square" rtlCol="0">
              <a:spAutoFit/>
            </a:bodyPr>
            <a:lstStyle/>
            <a:p>
              <a:r>
                <a:rPr lang="en-US" sz="15000" b="1" dirty="0">
                  <a:solidFill>
                    <a:schemeClr val="bg1"/>
                  </a:solidFill>
                  <a:latin typeface="Lato" charset="0"/>
                  <a:ea typeface="Lato" charset="0"/>
                  <a:cs typeface="Lato" charset="0"/>
                </a:rPr>
                <a:t>BIG CONCEPT</a:t>
              </a:r>
            </a:p>
          </p:txBody>
        </p:sp>
        <p:sp>
          <p:nvSpPr>
            <p:cNvPr id="14" name="Shape 2546">
              <a:extLst>
                <a:ext uri="{FF2B5EF4-FFF2-40B4-BE49-F238E27FC236}">
                  <a16:creationId xmlns:a16="http://schemas.microsoft.com/office/drawing/2014/main" id="{46D14CD5-C27A-EB4E-A7A5-E472FCE094DA}"/>
                </a:ext>
              </a:extLst>
            </p:cNvPr>
            <p:cNvSpPr/>
            <p:nvPr/>
          </p:nvSpPr>
          <p:spPr>
            <a:xfrm>
              <a:off x="15681647" y="5188748"/>
              <a:ext cx="2934130" cy="240065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Tree>
    <p:extLst>
      <p:ext uri="{BB962C8B-B14F-4D97-AF65-F5344CB8AC3E}">
        <p14:creationId xmlns:p14="http://schemas.microsoft.com/office/powerpoint/2010/main" val="15780662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642027" y="3964146"/>
            <a:ext cx="9459378" cy="83216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0B550D-0447-0048-A7C0-3B21410007B5}"/>
              </a:ext>
            </a:extLst>
          </p:cNvPr>
          <p:cNvSpPr txBox="1"/>
          <p:nvPr/>
        </p:nvSpPr>
        <p:spPr>
          <a:xfrm>
            <a:off x="1642027" y="1762299"/>
            <a:ext cx="14606158"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YOU CAN ALSO SPLIT YOUR CONTENT</a:t>
            </a:r>
          </a:p>
        </p:txBody>
      </p:sp>
      <p:grpSp>
        <p:nvGrpSpPr>
          <p:cNvPr id="3" name="Group 2">
            <a:extLst>
              <a:ext uri="{FF2B5EF4-FFF2-40B4-BE49-F238E27FC236}">
                <a16:creationId xmlns:a16="http://schemas.microsoft.com/office/drawing/2014/main" id="{0B7258B2-CDDC-6C44-B9D4-EAC0826AF7A1}"/>
              </a:ext>
            </a:extLst>
          </p:cNvPr>
          <p:cNvGrpSpPr/>
          <p:nvPr/>
        </p:nvGrpSpPr>
        <p:grpSpPr>
          <a:xfrm>
            <a:off x="11995085" y="3964146"/>
            <a:ext cx="10654696" cy="8582887"/>
            <a:chOff x="1232504" y="3964146"/>
            <a:chExt cx="10654696" cy="8582887"/>
          </a:xfrm>
        </p:grpSpPr>
        <p:grpSp>
          <p:nvGrpSpPr>
            <p:cNvPr id="2" name="Group 1">
              <a:extLst>
                <a:ext uri="{FF2B5EF4-FFF2-40B4-BE49-F238E27FC236}">
                  <a16:creationId xmlns:a16="http://schemas.microsoft.com/office/drawing/2014/main" id="{5AD0E1D6-9B6F-A042-83FB-0DDDEDBD118F}"/>
                </a:ext>
              </a:extLst>
            </p:cNvPr>
            <p:cNvGrpSpPr/>
            <p:nvPr/>
          </p:nvGrpSpPr>
          <p:grpSpPr>
            <a:xfrm>
              <a:off x="1232504" y="3964146"/>
              <a:ext cx="10654696" cy="3968278"/>
              <a:chOff x="1232504" y="3964146"/>
              <a:chExt cx="10654696" cy="3968278"/>
            </a:xfrm>
          </p:grpSpPr>
          <p:sp>
            <p:nvSpPr>
              <p:cNvPr id="25" name="Subtitle 2"/>
              <p:cNvSpPr txBox="1">
                <a:spLocks/>
              </p:cNvSpPr>
              <p:nvPr/>
            </p:nvSpPr>
            <p:spPr>
              <a:xfrm>
                <a:off x="1232504" y="4610477"/>
                <a:ext cx="10654696" cy="332194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The production department would then start to manufacture the product, while the marketing department. Additionally, a firm's finance department would be True, among the more upright and honorable whale men allowances are always made for peculiar cases.</a:t>
                </a:r>
              </a:p>
            </p:txBody>
          </p:sp>
          <p:sp>
            <p:nvSpPr>
              <p:cNvPr id="9" name="TextBox 8">
                <a:extLst>
                  <a:ext uri="{FF2B5EF4-FFF2-40B4-BE49-F238E27FC236}">
                    <a16:creationId xmlns:a16="http://schemas.microsoft.com/office/drawing/2014/main" id="{4339EDDF-823B-E946-9036-19A0E942E5E4}"/>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PROJECT ONE</a:t>
                </a:r>
              </a:p>
            </p:txBody>
          </p:sp>
          <p:sp>
            <p:nvSpPr>
              <p:cNvPr id="10" name="Rectangle 9">
                <a:extLst>
                  <a:ext uri="{FF2B5EF4-FFF2-40B4-BE49-F238E27FC236}">
                    <a16:creationId xmlns:a16="http://schemas.microsoft.com/office/drawing/2014/main" id="{BAACE37A-42B6-454E-BE64-AE6516090426}"/>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13" name="Group 12">
              <a:extLst>
                <a:ext uri="{FF2B5EF4-FFF2-40B4-BE49-F238E27FC236}">
                  <a16:creationId xmlns:a16="http://schemas.microsoft.com/office/drawing/2014/main" id="{06EC0B42-DA44-5342-AFE3-8888A168E50E}"/>
                </a:ext>
              </a:extLst>
            </p:cNvPr>
            <p:cNvGrpSpPr/>
            <p:nvPr/>
          </p:nvGrpSpPr>
          <p:grpSpPr>
            <a:xfrm>
              <a:off x="1232504" y="8578755"/>
              <a:ext cx="10654696" cy="3968278"/>
              <a:chOff x="1232504" y="3964146"/>
              <a:chExt cx="10654696" cy="3968278"/>
            </a:xfrm>
          </p:grpSpPr>
          <p:sp>
            <p:nvSpPr>
              <p:cNvPr id="14" name="Subtitle 2">
                <a:extLst>
                  <a:ext uri="{FF2B5EF4-FFF2-40B4-BE49-F238E27FC236}">
                    <a16:creationId xmlns:a16="http://schemas.microsoft.com/office/drawing/2014/main" id="{563589BD-5BDD-E341-B62E-BDF1B0B50FCF}"/>
                  </a:ext>
                </a:extLst>
              </p:cNvPr>
              <p:cNvSpPr txBox="1">
                <a:spLocks/>
              </p:cNvSpPr>
              <p:nvPr/>
            </p:nvSpPr>
            <p:spPr>
              <a:xfrm>
                <a:off x="1232504" y="4610477"/>
                <a:ext cx="10654696" cy="332194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The production department would then start to manufacture the product, while the marketing department. Additionally, a firm's finance department would be True, among the more upright and honorable whale men allowances are always made for peculiar cases.</a:t>
                </a:r>
              </a:p>
            </p:txBody>
          </p:sp>
          <p:sp>
            <p:nvSpPr>
              <p:cNvPr id="15" name="TextBox 14">
                <a:extLst>
                  <a:ext uri="{FF2B5EF4-FFF2-40B4-BE49-F238E27FC236}">
                    <a16:creationId xmlns:a16="http://schemas.microsoft.com/office/drawing/2014/main" id="{F709DA96-616B-3F47-8167-055C9DE75757}"/>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PROJECT TWO</a:t>
                </a:r>
              </a:p>
            </p:txBody>
          </p:sp>
          <p:sp>
            <p:nvSpPr>
              <p:cNvPr id="16" name="Rectangle 15">
                <a:extLst>
                  <a:ext uri="{FF2B5EF4-FFF2-40B4-BE49-F238E27FC236}">
                    <a16:creationId xmlns:a16="http://schemas.microsoft.com/office/drawing/2014/main" id="{973AFE96-B40C-F245-A392-983DAD69E5DB}"/>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sp>
        <p:nvSpPr>
          <p:cNvPr id="4" name="Picture Placeholder 3">
            <a:extLst>
              <a:ext uri="{FF2B5EF4-FFF2-40B4-BE49-F238E27FC236}">
                <a16:creationId xmlns:a16="http://schemas.microsoft.com/office/drawing/2014/main" id="{B714562E-8A57-BE49-980B-09127CDB5A6D}"/>
              </a:ext>
            </a:extLst>
          </p:cNvPr>
          <p:cNvSpPr>
            <a:spLocks noGrp="1"/>
          </p:cNvSpPr>
          <p:nvPr>
            <p:ph type="pic" sz="quarter" idx="10"/>
          </p:nvPr>
        </p:nvSpPr>
        <p:spPr/>
      </p:sp>
    </p:spTree>
    <p:extLst>
      <p:ext uri="{BB962C8B-B14F-4D97-AF65-F5344CB8AC3E}">
        <p14:creationId xmlns:p14="http://schemas.microsoft.com/office/powerpoint/2010/main" val="4028781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45C00B3-747C-4E4D-8544-BE7FD940A632}"/>
              </a:ext>
            </a:extLst>
          </p:cNvPr>
          <p:cNvSpPr txBox="1"/>
          <p:nvPr/>
        </p:nvSpPr>
        <p:spPr>
          <a:xfrm>
            <a:off x="1642027" y="1762299"/>
            <a:ext cx="11065788"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IN TREE OR FOUR COLUMNS</a:t>
            </a:r>
          </a:p>
        </p:txBody>
      </p:sp>
      <p:grpSp>
        <p:nvGrpSpPr>
          <p:cNvPr id="15" name="Group 14">
            <a:extLst>
              <a:ext uri="{FF2B5EF4-FFF2-40B4-BE49-F238E27FC236}">
                <a16:creationId xmlns:a16="http://schemas.microsoft.com/office/drawing/2014/main" id="{DB5A57A8-D9DC-3E4F-9112-A3B5C1F0F3BA}"/>
              </a:ext>
            </a:extLst>
          </p:cNvPr>
          <p:cNvGrpSpPr/>
          <p:nvPr/>
        </p:nvGrpSpPr>
        <p:grpSpPr>
          <a:xfrm>
            <a:off x="1642027" y="3987592"/>
            <a:ext cx="10654696" cy="8530052"/>
            <a:chOff x="1232504" y="3964146"/>
            <a:chExt cx="10654696" cy="8530052"/>
          </a:xfrm>
        </p:grpSpPr>
        <p:grpSp>
          <p:nvGrpSpPr>
            <p:cNvPr id="16" name="Group 15">
              <a:extLst>
                <a:ext uri="{FF2B5EF4-FFF2-40B4-BE49-F238E27FC236}">
                  <a16:creationId xmlns:a16="http://schemas.microsoft.com/office/drawing/2014/main" id="{F5FFBB2D-81B2-E044-9C22-5F92BEC80129}"/>
                </a:ext>
              </a:extLst>
            </p:cNvPr>
            <p:cNvGrpSpPr/>
            <p:nvPr/>
          </p:nvGrpSpPr>
          <p:grpSpPr>
            <a:xfrm>
              <a:off x="1232504" y="3964146"/>
              <a:ext cx="10654696" cy="3915443"/>
              <a:chOff x="1232504" y="3964146"/>
              <a:chExt cx="10654696" cy="3915443"/>
            </a:xfrm>
          </p:grpSpPr>
          <p:sp>
            <p:nvSpPr>
              <p:cNvPr id="21" name="Subtitle 2">
                <a:extLst>
                  <a:ext uri="{FF2B5EF4-FFF2-40B4-BE49-F238E27FC236}">
                    <a16:creationId xmlns:a16="http://schemas.microsoft.com/office/drawing/2014/main" id="{7444BC1E-4B29-9147-B656-A145999FF03F}"/>
                  </a:ext>
                </a:extLst>
              </p:cNvPr>
              <p:cNvSpPr txBox="1">
                <a:spLocks/>
              </p:cNvSpPr>
              <p:nvPr/>
            </p:nvSpPr>
            <p:spPr>
              <a:xfrm>
                <a:off x="1232504" y="4610477"/>
                <a:ext cx="10654696" cy="3269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The production department would then start to manufacture the product, while the marketing department. Additionally, a firm's finance department would be True, among the more upright and honorable whale men allowances are always made for peculiar cases.</a:t>
                </a:r>
              </a:p>
            </p:txBody>
          </p:sp>
          <p:sp>
            <p:nvSpPr>
              <p:cNvPr id="22" name="TextBox 21">
                <a:extLst>
                  <a:ext uri="{FF2B5EF4-FFF2-40B4-BE49-F238E27FC236}">
                    <a16:creationId xmlns:a16="http://schemas.microsoft.com/office/drawing/2014/main" id="{CD1027DB-9133-3847-809A-70B0FF0E80E6}"/>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PROJECT ONE</a:t>
                </a:r>
              </a:p>
            </p:txBody>
          </p:sp>
          <p:sp>
            <p:nvSpPr>
              <p:cNvPr id="23" name="Rectangle 22">
                <a:extLst>
                  <a:ext uri="{FF2B5EF4-FFF2-40B4-BE49-F238E27FC236}">
                    <a16:creationId xmlns:a16="http://schemas.microsoft.com/office/drawing/2014/main" id="{B14CB1AA-40B3-5844-8E13-21DBF2EE7B0B}"/>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17" name="Group 16">
              <a:extLst>
                <a:ext uri="{FF2B5EF4-FFF2-40B4-BE49-F238E27FC236}">
                  <a16:creationId xmlns:a16="http://schemas.microsoft.com/office/drawing/2014/main" id="{E8714A99-D61D-D04C-99C5-B5749D756BF6}"/>
                </a:ext>
              </a:extLst>
            </p:cNvPr>
            <p:cNvGrpSpPr/>
            <p:nvPr/>
          </p:nvGrpSpPr>
          <p:grpSpPr>
            <a:xfrm>
              <a:off x="1232504" y="8578755"/>
              <a:ext cx="10654696" cy="3915443"/>
              <a:chOff x="1232504" y="3964146"/>
              <a:chExt cx="10654696" cy="3915443"/>
            </a:xfrm>
          </p:grpSpPr>
          <p:sp>
            <p:nvSpPr>
              <p:cNvPr id="18" name="Subtitle 2">
                <a:extLst>
                  <a:ext uri="{FF2B5EF4-FFF2-40B4-BE49-F238E27FC236}">
                    <a16:creationId xmlns:a16="http://schemas.microsoft.com/office/drawing/2014/main" id="{6AF8E750-EDAE-EC44-A151-3F2DCE8F2A57}"/>
                  </a:ext>
                </a:extLst>
              </p:cNvPr>
              <p:cNvSpPr txBox="1">
                <a:spLocks/>
              </p:cNvSpPr>
              <p:nvPr/>
            </p:nvSpPr>
            <p:spPr>
              <a:xfrm>
                <a:off x="1232504" y="4610477"/>
                <a:ext cx="10654696" cy="3269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The production department would then start to manufacture the product, while the marketing department. Additionally, a firm's finance department would be True, among the more upright and honorable whale men allowances are always made for peculiar cases.</a:t>
                </a:r>
              </a:p>
            </p:txBody>
          </p:sp>
          <p:sp>
            <p:nvSpPr>
              <p:cNvPr id="19" name="TextBox 18">
                <a:extLst>
                  <a:ext uri="{FF2B5EF4-FFF2-40B4-BE49-F238E27FC236}">
                    <a16:creationId xmlns:a16="http://schemas.microsoft.com/office/drawing/2014/main" id="{C440F98A-A07E-C74E-A694-93E968A76E35}"/>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PROJECT TREE</a:t>
                </a:r>
              </a:p>
            </p:txBody>
          </p:sp>
          <p:sp>
            <p:nvSpPr>
              <p:cNvPr id="20" name="Rectangle 19">
                <a:extLst>
                  <a:ext uri="{FF2B5EF4-FFF2-40B4-BE49-F238E27FC236}">
                    <a16:creationId xmlns:a16="http://schemas.microsoft.com/office/drawing/2014/main" id="{4B22A89E-7F43-064E-90E6-EAFB0DF8356B}"/>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grpSp>
        <p:nvGrpSpPr>
          <p:cNvPr id="24" name="Group 23">
            <a:extLst>
              <a:ext uri="{FF2B5EF4-FFF2-40B4-BE49-F238E27FC236}">
                <a16:creationId xmlns:a16="http://schemas.microsoft.com/office/drawing/2014/main" id="{35043E92-B1B4-4E40-9BDA-70432FF6ABE2}"/>
              </a:ext>
            </a:extLst>
          </p:cNvPr>
          <p:cNvGrpSpPr/>
          <p:nvPr/>
        </p:nvGrpSpPr>
        <p:grpSpPr>
          <a:xfrm>
            <a:off x="12707815" y="3987592"/>
            <a:ext cx="10654696" cy="8530052"/>
            <a:chOff x="1232504" y="3964146"/>
            <a:chExt cx="10654696" cy="8530052"/>
          </a:xfrm>
        </p:grpSpPr>
        <p:grpSp>
          <p:nvGrpSpPr>
            <p:cNvPr id="27" name="Group 26">
              <a:extLst>
                <a:ext uri="{FF2B5EF4-FFF2-40B4-BE49-F238E27FC236}">
                  <a16:creationId xmlns:a16="http://schemas.microsoft.com/office/drawing/2014/main" id="{1FAEEEDA-EB2C-3540-B7FA-D9D706AC7152}"/>
                </a:ext>
              </a:extLst>
            </p:cNvPr>
            <p:cNvGrpSpPr/>
            <p:nvPr/>
          </p:nvGrpSpPr>
          <p:grpSpPr>
            <a:xfrm>
              <a:off x="1232504" y="3964146"/>
              <a:ext cx="10654696" cy="3915443"/>
              <a:chOff x="1232504" y="3964146"/>
              <a:chExt cx="10654696" cy="3915443"/>
            </a:xfrm>
          </p:grpSpPr>
          <p:sp>
            <p:nvSpPr>
              <p:cNvPr id="32" name="Subtitle 2">
                <a:extLst>
                  <a:ext uri="{FF2B5EF4-FFF2-40B4-BE49-F238E27FC236}">
                    <a16:creationId xmlns:a16="http://schemas.microsoft.com/office/drawing/2014/main" id="{EC02CD72-89E5-DD4A-8D8E-FB7615B1D284}"/>
                  </a:ext>
                </a:extLst>
              </p:cNvPr>
              <p:cNvSpPr txBox="1">
                <a:spLocks/>
              </p:cNvSpPr>
              <p:nvPr/>
            </p:nvSpPr>
            <p:spPr>
              <a:xfrm>
                <a:off x="1232504" y="4610477"/>
                <a:ext cx="10654696" cy="3269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The production department would then start to manufacture the product, while the marketing department. Additionally, a firm's finance department would be True, among the more upright and honorable whale men allowances are always made for peculiar cases.</a:t>
                </a:r>
              </a:p>
            </p:txBody>
          </p:sp>
          <p:sp>
            <p:nvSpPr>
              <p:cNvPr id="33" name="TextBox 32">
                <a:extLst>
                  <a:ext uri="{FF2B5EF4-FFF2-40B4-BE49-F238E27FC236}">
                    <a16:creationId xmlns:a16="http://schemas.microsoft.com/office/drawing/2014/main" id="{33510E21-43F6-6149-B22D-4CBD0F383AD3}"/>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PROJECT TWO</a:t>
                </a:r>
              </a:p>
            </p:txBody>
          </p:sp>
          <p:sp>
            <p:nvSpPr>
              <p:cNvPr id="34" name="Rectangle 33">
                <a:extLst>
                  <a:ext uri="{FF2B5EF4-FFF2-40B4-BE49-F238E27FC236}">
                    <a16:creationId xmlns:a16="http://schemas.microsoft.com/office/drawing/2014/main" id="{5519C819-DEF6-044E-97B6-7501B281CF39}"/>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28" name="Group 27">
              <a:extLst>
                <a:ext uri="{FF2B5EF4-FFF2-40B4-BE49-F238E27FC236}">
                  <a16:creationId xmlns:a16="http://schemas.microsoft.com/office/drawing/2014/main" id="{A0F45AF9-0F6C-D744-966A-058CDFD7E9E3}"/>
                </a:ext>
              </a:extLst>
            </p:cNvPr>
            <p:cNvGrpSpPr/>
            <p:nvPr/>
          </p:nvGrpSpPr>
          <p:grpSpPr>
            <a:xfrm>
              <a:off x="1232504" y="8578755"/>
              <a:ext cx="10654696" cy="3915443"/>
              <a:chOff x="1232504" y="3964146"/>
              <a:chExt cx="10654696" cy="3915443"/>
            </a:xfrm>
          </p:grpSpPr>
          <p:sp>
            <p:nvSpPr>
              <p:cNvPr id="29" name="Subtitle 2">
                <a:extLst>
                  <a:ext uri="{FF2B5EF4-FFF2-40B4-BE49-F238E27FC236}">
                    <a16:creationId xmlns:a16="http://schemas.microsoft.com/office/drawing/2014/main" id="{1C08E18F-9057-A44B-90CE-D9AA788BAFFD}"/>
                  </a:ext>
                </a:extLst>
              </p:cNvPr>
              <p:cNvSpPr txBox="1">
                <a:spLocks/>
              </p:cNvSpPr>
              <p:nvPr/>
            </p:nvSpPr>
            <p:spPr>
              <a:xfrm>
                <a:off x="1232504" y="4610477"/>
                <a:ext cx="10654696" cy="3269112"/>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The production department would then start to manufacture the product, while the marketing department. Additionally, a firm's finance department would be True, among the more upright and honorable whale men allowances are always made for peculiar cases.</a:t>
                </a:r>
              </a:p>
            </p:txBody>
          </p:sp>
          <p:sp>
            <p:nvSpPr>
              <p:cNvPr id="30" name="TextBox 29">
                <a:extLst>
                  <a:ext uri="{FF2B5EF4-FFF2-40B4-BE49-F238E27FC236}">
                    <a16:creationId xmlns:a16="http://schemas.microsoft.com/office/drawing/2014/main" id="{CD3D6527-1B6F-A14B-A493-2C594AD68E8E}"/>
                  </a:ext>
                </a:extLst>
              </p:cNvPr>
              <p:cNvSpPr txBox="1"/>
              <p:nvPr/>
            </p:nvSpPr>
            <p:spPr>
              <a:xfrm>
                <a:off x="2709915" y="3964146"/>
                <a:ext cx="6198953"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PROJECT FOUR</a:t>
                </a:r>
              </a:p>
            </p:txBody>
          </p:sp>
          <p:sp>
            <p:nvSpPr>
              <p:cNvPr id="31" name="Rectangle 30">
                <a:extLst>
                  <a:ext uri="{FF2B5EF4-FFF2-40B4-BE49-F238E27FC236}">
                    <a16:creationId xmlns:a16="http://schemas.microsoft.com/office/drawing/2014/main" id="{FC18548F-D628-6B4C-989B-5E43FBA9DE41}"/>
                  </a:ext>
                </a:extLst>
              </p:cNvPr>
              <p:cNvSpPr/>
              <p:nvPr/>
            </p:nvSpPr>
            <p:spPr>
              <a:xfrm>
                <a:off x="1642028" y="423058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spTree>
    <p:extLst>
      <p:ext uri="{BB962C8B-B14F-4D97-AF65-F5344CB8AC3E}">
        <p14:creationId xmlns:p14="http://schemas.microsoft.com/office/powerpoint/2010/main" val="2314691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62" y="5627077"/>
            <a:ext cx="24367486" cy="8088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162" y="1"/>
            <a:ext cx="24367485" cy="56270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42026" y="3084288"/>
            <a:ext cx="15684681" cy="954107"/>
          </a:xfrm>
          <a:prstGeom prst="rect">
            <a:avLst/>
          </a:prstGeom>
        </p:spPr>
        <p:txBody>
          <a:bodyPr wrap="square">
            <a:spAutoFit/>
          </a:bodyPr>
          <a:lstStyle/>
          <a:p>
            <a:r>
              <a:rPr lang="en-US" sz="2800" dirty="0">
                <a:solidFill>
                  <a:schemeClr val="bg1"/>
                </a:solidFill>
                <a:latin typeface="Lato" charset="0"/>
                <a:ea typeface="Lato" charset="0"/>
                <a:cs typeface="Lato" charset="0"/>
              </a:rPr>
              <a:t>Additionally, a firm's finance department would be consulted. The marketing orientation is perhaps the most common orientation. </a:t>
            </a:r>
          </a:p>
        </p:txBody>
      </p:sp>
      <p:sp>
        <p:nvSpPr>
          <p:cNvPr id="8" name="TextBox 7">
            <a:extLst>
              <a:ext uri="{FF2B5EF4-FFF2-40B4-BE49-F238E27FC236}">
                <a16:creationId xmlns:a16="http://schemas.microsoft.com/office/drawing/2014/main" id="{B2D9BE1F-D459-9144-A944-1055081ACB39}"/>
              </a:ext>
            </a:extLst>
          </p:cNvPr>
          <p:cNvSpPr txBox="1"/>
          <p:nvPr/>
        </p:nvSpPr>
        <p:spPr>
          <a:xfrm>
            <a:off x="1642026" y="1762299"/>
            <a:ext cx="16716311" cy="1015663"/>
          </a:xfrm>
          <a:prstGeom prst="rect">
            <a:avLst/>
          </a:prstGeom>
          <a:noFill/>
        </p:spPr>
        <p:txBody>
          <a:bodyPr wrap="square" rtlCol="0">
            <a:spAutoFit/>
          </a:bodyPr>
          <a:lstStyle/>
          <a:p>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A PICTURE A WORTH A THOUSAND WORDS</a:t>
            </a:r>
          </a:p>
        </p:txBody>
      </p:sp>
      <p:sp>
        <p:nvSpPr>
          <p:cNvPr id="2" name="Picture Placeholder 1">
            <a:extLst>
              <a:ext uri="{FF2B5EF4-FFF2-40B4-BE49-F238E27FC236}">
                <a16:creationId xmlns:a16="http://schemas.microsoft.com/office/drawing/2014/main" id="{EC7AB408-351D-EF49-90C3-66EF8B09AAC4}"/>
              </a:ext>
            </a:extLst>
          </p:cNvPr>
          <p:cNvSpPr>
            <a:spLocks noGrp="1"/>
          </p:cNvSpPr>
          <p:nvPr>
            <p:ph type="pic" sz="quarter" idx="10"/>
          </p:nvPr>
        </p:nvSpPr>
        <p:spPr/>
      </p:sp>
    </p:spTree>
    <p:extLst>
      <p:ext uri="{BB962C8B-B14F-4D97-AF65-F5344CB8AC3E}">
        <p14:creationId xmlns:p14="http://schemas.microsoft.com/office/powerpoint/2010/main" val="2244335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A58BD1-E26C-1744-BE49-A8C94931E635}"/>
              </a:ext>
            </a:extLst>
          </p:cNvPr>
          <p:cNvGrpSpPr/>
          <p:nvPr/>
        </p:nvGrpSpPr>
        <p:grpSpPr>
          <a:xfrm>
            <a:off x="5016223" y="5153613"/>
            <a:ext cx="14345204" cy="2107748"/>
            <a:chOff x="5016223" y="4772613"/>
            <a:chExt cx="14345204" cy="2107748"/>
          </a:xfrm>
        </p:grpSpPr>
        <p:sp>
          <p:nvSpPr>
            <p:cNvPr id="21" name="TextBox 20"/>
            <p:cNvSpPr txBox="1"/>
            <p:nvPr/>
          </p:nvSpPr>
          <p:spPr>
            <a:xfrm>
              <a:off x="5016223" y="5433811"/>
              <a:ext cx="14345204" cy="1446550"/>
            </a:xfrm>
            <a:prstGeom prst="rect">
              <a:avLst/>
            </a:prstGeom>
            <a:noFill/>
          </p:spPr>
          <p:txBody>
            <a:bodyPr wrap="square" rtlCol="0">
              <a:spAutoFit/>
            </a:bodyPr>
            <a:lstStyle/>
            <a:p>
              <a:pPr algn="ctr"/>
              <a:r>
                <a:rPr lang="en-US" sz="88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Feel free to ask questions!</a:t>
              </a:r>
            </a:p>
          </p:txBody>
        </p:sp>
        <p:sp>
          <p:nvSpPr>
            <p:cNvPr id="10" name="Rectangle 9">
              <a:extLst>
                <a:ext uri="{FF2B5EF4-FFF2-40B4-BE49-F238E27FC236}">
                  <a16:creationId xmlns:a16="http://schemas.microsoft.com/office/drawing/2014/main" id="{319AF672-AC65-1A40-B4C1-FE71428E594A}"/>
                </a:ext>
              </a:extLst>
            </p:cNvPr>
            <p:cNvSpPr/>
            <p:nvPr/>
          </p:nvSpPr>
          <p:spPr>
            <a:xfrm>
              <a:off x="11618464" y="4772613"/>
              <a:ext cx="1140721" cy="11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35119406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0"/>
            <a:ext cx="24377648" cy="1371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86695B2-C697-0642-BE8F-CB8A61F7AC75}"/>
              </a:ext>
            </a:extLst>
          </p:cNvPr>
          <p:cNvSpPr>
            <a:spLocks noGrp="1"/>
          </p:cNvSpPr>
          <p:nvPr>
            <p:ph type="pic" sz="quarter" idx="10"/>
          </p:nvPr>
        </p:nvSpPr>
        <p:spPr/>
      </p:sp>
      <p:grpSp>
        <p:nvGrpSpPr>
          <p:cNvPr id="2" name="Group 1">
            <a:extLst>
              <a:ext uri="{FF2B5EF4-FFF2-40B4-BE49-F238E27FC236}">
                <a16:creationId xmlns:a16="http://schemas.microsoft.com/office/drawing/2014/main" id="{D7462806-F0C1-8142-9E9E-B82900FCA14D}"/>
              </a:ext>
            </a:extLst>
          </p:cNvPr>
          <p:cNvGrpSpPr/>
          <p:nvPr/>
        </p:nvGrpSpPr>
        <p:grpSpPr>
          <a:xfrm>
            <a:off x="1735813" y="1876626"/>
            <a:ext cx="9154620" cy="646331"/>
            <a:chOff x="1735813" y="1876626"/>
            <a:chExt cx="9154620" cy="646331"/>
          </a:xfrm>
        </p:grpSpPr>
        <p:sp>
          <p:nvSpPr>
            <p:cNvPr id="5" name="TextBox 4"/>
            <p:cNvSpPr txBox="1"/>
            <p:nvPr/>
          </p:nvSpPr>
          <p:spPr>
            <a:xfrm>
              <a:off x="2826058" y="1876626"/>
              <a:ext cx="8064375"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WHAT BIG IMPACT? USE BIG IMAGE</a:t>
              </a:r>
            </a:p>
          </p:txBody>
        </p:sp>
        <p:sp>
          <p:nvSpPr>
            <p:cNvPr id="8" name="Rectangle 7">
              <a:extLst>
                <a:ext uri="{FF2B5EF4-FFF2-40B4-BE49-F238E27FC236}">
                  <a16:creationId xmlns:a16="http://schemas.microsoft.com/office/drawing/2014/main" id="{42350116-6305-F44F-8724-030366CB028B}"/>
                </a:ext>
              </a:extLst>
            </p:cNvPr>
            <p:cNvSpPr/>
            <p:nvPr/>
          </p:nvSpPr>
          <p:spPr>
            <a:xfrm>
              <a:off x="1735813" y="214306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2714902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2C0C9D53-8E3D-FA44-AA1D-84F41937313B}"/>
              </a:ext>
            </a:extLst>
          </p:cNvPr>
          <p:cNvSpPr txBox="1"/>
          <p:nvPr/>
        </p:nvSpPr>
        <p:spPr>
          <a:xfrm>
            <a:off x="1642027" y="1762299"/>
            <a:ext cx="14674298"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USE CHARTS TO EXPLAIN YOUR IDEAS</a:t>
            </a:r>
          </a:p>
        </p:txBody>
      </p:sp>
      <p:grpSp>
        <p:nvGrpSpPr>
          <p:cNvPr id="4" name="Group 3">
            <a:extLst>
              <a:ext uri="{FF2B5EF4-FFF2-40B4-BE49-F238E27FC236}">
                <a16:creationId xmlns:a16="http://schemas.microsoft.com/office/drawing/2014/main" id="{1B269261-2C87-FE4F-BAF6-22F9A9BE4763}"/>
              </a:ext>
            </a:extLst>
          </p:cNvPr>
          <p:cNvGrpSpPr/>
          <p:nvPr/>
        </p:nvGrpSpPr>
        <p:grpSpPr>
          <a:xfrm>
            <a:off x="1910521" y="4751998"/>
            <a:ext cx="20468827" cy="4181610"/>
            <a:chOff x="1910521" y="5190991"/>
            <a:chExt cx="20468827" cy="4181610"/>
          </a:xfrm>
        </p:grpSpPr>
        <p:grpSp>
          <p:nvGrpSpPr>
            <p:cNvPr id="3" name="Group 2">
              <a:extLst>
                <a:ext uri="{FF2B5EF4-FFF2-40B4-BE49-F238E27FC236}">
                  <a16:creationId xmlns:a16="http://schemas.microsoft.com/office/drawing/2014/main" id="{B33D1CD9-6B0F-2143-808E-8F15CDF0D8EE}"/>
                </a:ext>
              </a:extLst>
            </p:cNvPr>
            <p:cNvGrpSpPr/>
            <p:nvPr/>
          </p:nvGrpSpPr>
          <p:grpSpPr>
            <a:xfrm>
              <a:off x="1910521" y="5190991"/>
              <a:ext cx="20468827" cy="4181610"/>
              <a:chOff x="1910521" y="5190990"/>
              <a:chExt cx="21382673" cy="4368301"/>
            </a:xfrm>
          </p:grpSpPr>
          <p:grpSp>
            <p:nvGrpSpPr>
              <p:cNvPr id="28" name="Group 27">
                <a:extLst>
                  <a:ext uri="{FF2B5EF4-FFF2-40B4-BE49-F238E27FC236}">
                    <a16:creationId xmlns:a16="http://schemas.microsoft.com/office/drawing/2014/main" id="{90849F84-B184-7949-921A-93EAEFFC5B16}"/>
                  </a:ext>
                </a:extLst>
              </p:cNvPr>
              <p:cNvGrpSpPr/>
              <p:nvPr/>
            </p:nvGrpSpPr>
            <p:grpSpPr>
              <a:xfrm>
                <a:off x="1910521" y="5190990"/>
                <a:ext cx="4341533" cy="4340934"/>
                <a:chOff x="12479476" y="3262366"/>
                <a:chExt cx="3503730" cy="3503248"/>
              </a:xfrm>
            </p:grpSpPr>
            <p:sp>
              <p:nvSpPr>
                <p:cNvPr id="31" name="Shape 493">
                  <a:extLst>
                    <a:ext uri="{FF2B5EF4-FFF2-40B4-BE49-F238E27FC236}">
                      <a16:creationId xmlns:a16="http://schemas.microsoft.com/office/drawing/2014/main" id="{DAE61760-E354-AC4B-B58F-64FBA8873005}"/>
                    </a:ext>
                  </a:extLst>
                </p:cNvPr>
                <p:cNvSpPr/>
                <p:nvPr/>
              </p:nvSpPr>
              <p:spPr>
                <a:xfrm>
                  <a:off x="12479476" y="3262366"/>
                  <a:ext cx="3503248" cy="3503248"/>
                </a:xfrm>
                <a:prstGeom prst="ellipse">
                  <a:avLst/>
                </a:prstGeom>
                <a:solidFill>
                  <a:schemeClr val="accent1"/>
                </a:solid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32" name="Shape 515">
                  <a:extLst>
                    <a:ext uri="{FF2B5EF4-FFF2-40B4-BE49-F238E27FC236}">
                      <a16:creationId xmlns:a16="http://schemas.microsoft.com/office/drawing/2014/main" id="{68B79413-F4BF-734C-8A16-2CF1A3657857}"/>
                    </a:ext>
                  </a:extLst>
                </p:cNvPr>
                <p:cNvSpPr/>
                <p:nvPr/>
              </p:nvSpPr>
              <p:spPr>
                <a:xfrm>
                  <a:off x="12479476" y="3262366"/>
                  <a:ext cx="3503248" cy="3503248"/>
                </a:xfrm>
                <a:prstGeom prst="arc">
                  <a:avLst>
                    <a:gd name="adj1" fmla="val 16155834"/>
                    <a:gd name="adj2" fmla="val 21526787"/>
                  </a:avLst>
                </a:prstGeom>
                <a:noFill/>
                <a:ln w="317500" cap="flat" cmpd="sng">
                  <a:solidFill>
                    <a:schemeClr val="bg1">
                      <a:lumMod val="85000"/>
                    </a:schemeClr>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33" name="Shape 978">
                  <a:extLst>
                    <a:ext uri="{FF2B5EF4-FFF2-40B4-BE49-F238E27FC236}">
                      <a16:creationId xmlns:a16="http://schemas.microsoft.com/office/drawing/2014/main" id="{2D1ECE2B-9835-B042-A9EF-041AC18873F6}"/>
                    </a:ext>
                  </a:extLst>
                </p:cNvPr>
                <p:cNvSpPr/>
                <p:nvPr/>
              </p:nvSpPr>
              <p:spPr>
                <a:xfrm>
                  <a:off x="12509318" y="3284452"/>
                  <a:ext cx="3473888" cy="3473884"/>
                </a:xfrm>
                <a:prstGeom prst="ellipse">
                  <a:avLst/>
                </a:prstGeom>
                <a:solidFill>
                  <a:schemeClr val="bg2"/>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grpSp>
            <p:nvGrpSpPr>
              <p:cNvPr id="37" name="Group 36">
                <a:extLst>
                  <a:ext uri="{FF2B5EF4-FFF2-40B4-BE49-F238E27FC236}">
                    <a16:creationId xmlns:a16="http://schemas.microsoft.com/office/drawing/2014/main" id="{003BAE5B-6957-8C4C-8804-3EB98C3E00EB}"/>
                  </a:ext>
                </a:extLst>
              </p:cNvPr>
              <p:cNvGrpSpPr/>
              <p:nvPr/>
            </p:nvGrpSpPr>
            <p:grpSpPr>
              <a:xfrm>
                <a:off x="7591498" y="5218357"/>
                <a:ext cx="4341533" cy="4340934"/>
                <a:chOff x="17547951" y="3262366"/>
                <a:chExt cx="3503730" cy="3503248"/>
              </a:xfrm>
            </p:grpSpPr>
            <p:sp>
              <p:nvSpPr>
                <p:cNvPr id="40" name="Shape 493">
                  <a:extLst>
                    <a:ext uri="{FF2B5EF4-FFF2-40B4-BE49-F238E27FC236}">
                      <a16:creationId xmlns:a16="http://schemas.microsoft.com/office/drawing/2014/main" id="{0AE18400-3866-C140-AA0F-ECB3670412E6}"/>
                    </a:ext>
                  </a:extLst>
                </p:cNvPr>
                <p:cNvSpPr/>
                <p:nvPr/>
              </p:nvSpPr>
              <p:spPr>
                <a:xfrm>
                  <a:off x="17547951" y="3262366"/>
                  <a:ext cx="3503248" cy="3503248"/>
                </a:xfrm>
                <a:prstGeom prst="ellipse">
                  <a:avLst/>
                </a:prstGeom>
                <a:solidFill>
                  <a:schemeClr val="accent1"/>
                </a:solid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1" name="Shape 515">
                  <a:extLst>
                    <a:ext uri="{FF2B5EF4-FFF2-40B4-BE49-F238E27FC236}">
                      <a16:creationId xmlns:a16="http://schemas.microsoft.com/office/drawing/2014/main" id="{1333AF61-7BDA-BE4E-A74F-02B4348B098F}"/>
                    </a:ext>
                  </a:extLst>
                </p:cNvPr>
                <p:cNvSpPr/>
                <p:nvPr/>
              </p:nvSpPr>
              <p:spPr>
                <a:xfrm>
                  <a:off x="17547951" y="3262366"/>
                  <a:ext cx="3503248" cy="3503248"/>
                </a:xfrm>
                <a:prstGeom prst="arc">
                  <a:avLst>
                    <a:gd name="adj1" fmla="val 16155834"/>
                    <a:gd name="adj2" fmla="val 10916307"/>
                  </a:avLst>
                </a:prstGeom>
                <a:noFill/>
                <a:ln w="317500" cap="flat" cmpd="sng">
                  <a:solidFill>
                    <a:schemeClr val="bg1">
                      <a:lumMod val="85000"/>
                    </a:schemeClr>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42" name="Shape 978">
                  <a:extLst>
                    <a:ext uri="{FF2B5EF4-FFF2-40B4-BE49-F238E27FC236}">
                      <a16:creationId xmlns:a16="http://schemas.microsoft.com/office/drawing/2014/main" id="{381777FA-F00A-F941-966D-99171B7711C0}"/>
                    </a:ext>
                  </a:extLst>
                </p:cNvPr>
                <p:cNvSpPr/>
                <p:nvPr/>
              </p:nvSpPr>
              <p:spPr>
                <a:xfrm>
                  <a:off x="17577793" y="3284452"/>
                  <a:ext cx="3473888" cy="3473884"/>
                </a:xfrm>
                <a:prstGeom prst="ellipse">
                  <a:avLst/>
                </a:prstGeom>
                <a:solidFill>
                  <a:schemeClr val="bg2"/>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grpSp>
            <p:nvGrpSpPr>
              <p:cNvPr id="45" name="Group 44">
                <a:extLst>
                  <a:ext uri="{FF2B5EF4-FFF2-40B4-BE49-F238E27FC236}">
                    <a16:creationId xmlns:a16="http://schemas.microsoft.com/office/drawing/2014/main" id="{CE2C2F0C-2EF9-934D-B29D-DC4AC69DED65}"/>
                  </a:ext>
                </a:extLst>
              </p:cNvPr>
              <p:cNvGrpSpPr/>
              <p:nvPr/>
            </p:nvGrpSpPr>
            <p:grpSpPr>
              <a:xfrm>
                <a:off x="13271878" y="5218357"/>
                <a:ext cx="4341533" cy="4340934"/>
                <a:chOff x="17547951" y="3262366"/>
                <a:chExt cx="3503730" cy="3503248"/>
              </a:xfrm>
            </p:grpSpPr>
            <p:sp>
              <p:nvSpPr>
                <p:cNvPr id="46" name="Shape 493">
                  <a:extLst>
                    <a:ext uri="{FF2B5EF4-FFF2-40B4-BE49-F238E27FC236}">
                      <a16:creationId xmlns:a16="http://schemas.microsoft.com/office/drawing/2014/main" id="{86CB2148-1AD1-7B44-BED4-38B67CB0BEBF}"/>
                    </a:ext>
                  </a:extLst>
                </p:cNvPr>
                <p:cNvSpPr/>
                <p:nvPr/>
              </p:nvSpPr>
              <p:spPr>
                <a:xfrm>
                  <a:off x="17547951" y="3262366"/>
                  <a:ext cx="3503248" cy="3503248"/>
                </a:xfrm>
                <a:prstGeom prst="ellipse">
                  <a:avLst/>
                </a:prstGeom>
                <a:solidFill>
                  <a:schemeClr val="accent1"/>
                </a:solid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47" name="Shape 515">
                  <a:extLst>
                    <a:ext uri="{FF2B5EF4-FFF2-40B4-BE49-F238E27FC236}">
                      <a16:creationId xmlns:a16="http://schemas.microsoft.com/office/drawing/2014/main" id="{8C9D54A5-B4F9-3846-9346-84DB2C69F70D}"/>
                    </a:ext>
                  </a:extLst>
                </p:cNvPr>
                <p:cNvSpPr/>
                <p:nvPr/>
              </p:nvSpPr>
              <p:spPr>
                <a:xfrm>
                  <a:off x="17547951" y="3262366"/>
                  <a:ext cx="3503248" cy="3503248"/>
                </a:xfrm>
                <a:prstGeom prst="arc">
                  <a:avLst>
                    <a:gd name="adj1" fmla="val 16155834"/>
                    <a:gd name="adj2" fmla="val 3777120"/>
                  </a:avLst>
                </a:prstGeom>
                <a:noFill/>
                <a:ln w="317500" cap="flat" cmpd="sng">
                  <a:solidFill>
                    <a:schemeClr val="bg1">
                      <a:lumMod val="85000"/>
                    </a:schemeClr>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52" name="Shape 978">
                  <a:extLst>
                    <a:ext uri="{FF2B5EF4-FFF2-40B4-BE49-F238E27FC236}">
                      <a16:creationId xmlns:a16="http://schemas.microsoft.com/office/drawing/2014/main" id="{4CBB9568-DA09-1848-95D3-7C860DC110A1}"/>
                    </a:ext>
                  </a:extLst>
                </p:cNvPr>
                <p:cNvSpPr/>
                <p:nvPr/>
              </p:nvSpPr>
              <p:spPr>
                <a:xfrm>
                  <a:off x="17577793" y="3284452"/>
                  <a:ext cx="3473888" cy="3473884"/>
                </a:xfrm>
                <a:prstGeom prst="ellipse">
                  <a:avLst/>
                </a:prstGeom>
                <a:solidFill>
                  <a:schemeClr val="bg2"/>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grpSp>
            <p:nvGrpSpPr>
              <p:cNvPr id="56" name="Group 55">
                <a:extLst>
                  <a:ext uri="{FF2B5EF4-FFF2-40B4-BE49-F238E27FC236}">
                    <a16:creationId xmlns:a16="http://schemas.microsoft.com/office/drawing/2014/main" id="{D6AC3E03-3217-D947-9BA2-893E3C86F5FF}"/>
                  </a:ext>
                </a:extLst>
              </p:cNvPr>
              <p:cNvGrpSpPr/>
              <p:nvPr/>
            </p:nvGrpSpPr>
            <p:grpSpPr>
              <a:xfrm>
                <a:off x="18951661" y="5218357"/>
                <a:ext cx="4341533" cy="4340934"/>
                <a:chOff x="17547951" y="3262366"/>
                <a:chExt cx="3503730" cy="3503248"/>
              </a:xfrm>
            </p:grpSpPr>
            <p:sp>
              <p:nvSpPr>
                <p:cNvPr id="60" name="Shape 493">
                  <a:extLst>
                    <a:ext uri="{FF2B5EF4-FFF2-40B4-BE49-F238E27FC236}">
                      <a16:creationId xmlns:a16="http://schemas.microsoft.com/office/drawing/2014/main" id="{099AE543-5E14-224C-A4B9-1DC288B9ADEC}"/>
                    </a:ext>
                  </a:extLst>
                </p:cNvPr>
                <p:cNvSpPr/>
                <p:nvPr/>
              </p:nvSpPr>
              <p:spPr>
                <a:xfrm>
                  <a:off x="17547951" y="3262366"/>
                  <a:ext cx="3503248" cy="3503248"/>
                </a:xfrm>
                <a:prstGeom prst="ellipse">
                  <a:avLst/>
                </a:prstGeom>
                <a:solidFill>
                  <a:schemeClr val="accent1"/>
                </a:solidFill>
                <a:ln w="317500" cap="flat" cmpd="sng">
                  <a:solidFill>
                    <a:schemeClr val="accent1"/>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lt1"/>
                    </a:solidFill>
                    <a:latin typeface="Montserrat Light" charset="0"/>
                    <a:ea typeface="Montserrat Light" charset="0"/>
                    <a:cs typeface="Montserrat Light" charset="0"/>
                    <a:sym typeface="Calibri"/>
                  </a:endParaRPr>
                </a:p>
              </p:txBody>
            </p:sp>
            <p:sp>
              <p:nvSpPr>
                <p:cNvPr id="61" name="Shape 515">
                  <a:extLst>
                    <a:ext uri="{FF2B5EF4-FFF2-40B4-BE49-F238E27FC236}">
                      <a16:creationId xmlns:a16="http://schemas.microsoft.com/office/drawing/2014/main" id="{BD05513C-B21B-EA42-ABBF-437FDC1A2219}"/>
                    </a:ext>
                  </a:extLst>
                </p:cNvPr>
                <p:cNvSpPr/>
                <p:nvPr/>
              </p:nvSpPr>
              <p:spPr>
                <a:xfrm>
                  <a:off x="17547951" y="3262366"/>
                  <a:ext cx="3503248" cy="3503248"/>
                </a:xfrm>
                <a:prstGeom prst="arc">
                  <a:avLst>
                    <a:gd name="adj1" fmla="val 16155834"/>
                    <a:gd name="adj2" fmla="val 8560011"/>
                  </a:avLst>
                </a:prstGeom>
                <a:noFill/>
                <a:ln w="317500" cap="flat" cmpd="sng">
                  <a:solidFill>
                    <a:schemeClr val="bg1">
                      <a:lumMod val="85000"/>
                    </a:schemeClr>
                  </a:solidFill>
                  <a:prstDash val="solid"/>
                  <a:round/>
                  <a:headEnd type="none" w="med" len="med"/>
                  <a:tailEnd type="none" w="med" len="med"/>
                </a:ln>
              </p:spPr>
              <p:txBody>
                <a:bodyPr lIns="91389" tIns="45682" rIns="91389" bIns="45682" anchor="ctr" anchorCtr="0">
                  <a:noAutofit/>
                </a:bodyPr>
                <a:lstStyle/>
                <a:p>
                  <a:pPr algn="ctr"/>
                  <a:endParaRPr sz="1349" dirty="0">
                    <a:solidFill>
                      <a:schemeClr val="dk1"/>
                    </a:solidFill>
                    <a:latin typeface="Montserrat Light" charset="0"/>
                    <a:ea typeface="Montserrat Light" charset="0"/>
                    <a:cs typeface="Montserrat Light" charset="0"/>
                    <a:sym typeface="Calibri"/>
                  </a:endParaRPr>
                </a:p>
              </p:txBody>
            </p:sp>
            <p:sp>
              <p:nvSpPr>
                <p:cNvPr id="68" name="Shape 978">
                  <a:extLst>
                    <a:ext uri="{FF2B5EF4-FFF2-40B4-BE49-F238E27FC236}">
                      <a16:creationId xmlns:a16="http://schemas.microsoft.com/office/drawing/2014/main" id="{B062F8B0-0969-F845-BBEE-90ACB3618AD7}"/>
                    </a:ext>
                  </a:extLst>
                </p:cNvPr>
                <p:cNvSpPr/>
                <p:nvPr/>
              </p:nvSpPr>
              <p:spPr>
                <a:xfrm>
                  <a:off x="17577793" y="3284452"/>
                  <a:ext cx="3473888" cy="3473884"/>
                </a:xfrm>
                <a:prstGeom prst="ellipse">
                  <a:avLst/>
                </a:prstGeom>
                <a:solidFill>
                  <a:schemeClr val="bg2"/>
                </a:solidFill>
                <a:ln>
                  <a:noFill/>
                </a:ln>
              </p:spPr>
              <p:txBody>
                <a:bodyPr lIns="91389" tIns="45682" rIns="91389" bIns="45682" anchor="ctr" anchorCtr="0">
                  <a:noAutofit/>
                </a:bodyPr>
                <a:lstStyle/>
                <a:p>
                  <a:pPr algn="ctr"/>
                  <a:endParaRPr sz="3599" dirty="0">
                    <a:solidFill>
                      <a:schemeClr val="lt1"/>
                    </a:solidFill>
                    <a:latin typeface="Montserrat Light" charset="0"/>
                    <a:ea typeface="Montserrat Light" charset="0"/>
                    <a:cs typeface="Montserrat Light" charset="0"/>
                    <a:sym typeface="Calibri"/>
                  </a:endParaRPr>
                </a:p>
              </p:txBody>
            </p:sp>
          </p:grpSp>
        </p:grpSp>
        <p:sp>
          <p:nvSpPr>
            <p:cNvPr id="70" name="TextBox 69">
              <a:extLst>
                <a:ext uri="{FF2B5EF4-FFF2-40B4-BE49-F238E27FC236}">
                  <a16:creationId xmlns:a16="http://schemas.microsoft.com/office/drawing/2014/main" id="{0F6E64A9-1AD8-284E-BC53-9BEEBCDB41FF}"/>
                </a:ext>
              </a:extLst>
            </p:cNvPr>
            <p:cNvSpPr txBox="1"/>
            <p:nvPr/>
          </p:nvSpPr>
          <p:spPr>
            <a:xfrm>
              <a:off x="2909004" y="6760865"/>
              <a:ext cx="2158448" cy="1015663"/>
            </a:xfrm>
            <a:prstGeom prst="rect">
              <a:avLst/>
            </a:prstGeom>
            <a:noFill/>
          </p:spPr>
          <p:txBody>
            <a:bodyPr wrap="square" rtlCol="0">
              <a:spAutoFit/>
            </a:bodyPr>
            <a:lstStyle/>
            <a:p>
              <a:pPr algn="ctr"/>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01</a:t>
              </a:r>
            </a:p>
          </p:txBody>
        </p:sp>
        <p:sp>
          <p:nvSpPr>
            <p:cNvPr id="71" name="TextBox 70">
              <a:extLst>
                <a:ext uri="{FF2B5EF4-FFF2-40B4-BE49-F238E27FC236}">
                  <a16:creationId xmlns:a16="http://schemas.microsoft.com/office/drawing/2014/main" id="{513C7458-1542-4148-AD8D-F9A772EA905B}"/>
                </a:ext>
              </a:extLst>
            </p:cNvPr>
            <p:cNvSpPr txBox="1"/>
            <p:nvPr/>
          </p:nvSpPr>
          <p:spPr>
            <a:xfrm>
              <a:off x="8347189" y="6760865"/>
              <a:ext cx="2158448" cy="1015663"/>
            </a:xfrm>
            <a:prstGeom prst="rect">
              <a:avLst/>
            </a:prstGeom>
            <a:noFill/>
          </p:spPr>
          <p:txBody>
            <a:bodyPr wrap="square" rtlCol="0">
              <a:spAutoFit/>
            </a:bodyPr>
            <a:lstStyle/>
            <a:p>
              <a:pPr algn="ctr"/>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02</a:t>
              </a:r>
            </a:p>
          </p:txBody>
        </p:sp>
        <p:sp>
          <p:nvSpPr>
            <p:cNvPr id="72" name="TextBox 71">
              <a:extLst>
                <a:ext uri="{FF2B5EF4-FFF2-40B4-BE49-F238E27FC236}">
                  <a16:creationId xmlns:a16="http://schemas.microsoft.com/office/drawing/2014/main" id="{18B2E081-67D3-CE42-BCB6-D68F2615EC36}"/>
                </a:ext>
              </a:extLst>
            </p:cNvPr>
            <p:cNvSpPr txBox="1"/>
            <p:nvPr/>
          </p:nvSpPr>
          <p:spPr>
            <a:xfrm>
              <a:off x="13784803" y="6760865"/>
              <a:ext cx="2158448" cy="1015663"/>
            </a:xfrm>
            <a:prstGeom prst="rect">
              <a:avLst/>
            </a:prstGeom>
            <a:noFill/>
          </p:spPr>
          <p:txBody>
            <a:bodyPr wrap="square" rtlCol="0">
              <a:spAutoFit/>
            </a:bodyPr>
            <a:lstStyle/>
            <a:p>
              <a:pPr algn="ctr"/>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03</a:t>
              </a:r>
            </a:p>
          </p:txBody>
        </p:sp>
        <p:sp>
          <p:nvSpPr>
            <p:cNvPr id="73" name="TextBox 72">
              <a:extLst>
                <a:ext uri="{FF2B5EF4-FFF2-40B4-BE49-F238E27FC236}">
                  <a16:creationId xmlns:a16="http://schemas.microsoft.com/office/drawing/2014/main" id="{4ED6D2BA-FEAC-A24F-B2BE-636DEE3D67AF}"/>
                </a:ext>
              </a:extLst>
            </p:cNvPr>
            <p:cNvSpPr txBox="1"/>
            <p:nvPr/>
          </p:nvSpPr>
          <p:spPr>
            <a:xfrm>
              <a:off x="19239829" y="6760865"/>
              <a:ext cx="2158448" cy="1015663"/>
            </a:xfrm>
            <a:prstGeom prst="rect">
              <a:avLst/>
            </a:prstGeom>
            <a:noFill/>
          </p:spPr>
          <p:txBody>
            <a:bodyPr wrap="square" rtlCol="0">
              <a:spAutoFit/>
            </a:bodyPr>
            <a:lstStyle/>
            <a:p>
              <a:pPr algn="ctr"/>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04</a:t>
              </a:r>
            </a:p>
          </p:txBody>
        </p:sp>
      </p:grpSp>
      <p:sp>
        <p:nvSpPr>
          <p:cNvPr id="74" name="Rectangle 73">
            <a:extLst>
              <a:ext uri="{FF2B5EF4-FFF2-40B4-BE49-F238E27FC236}">
                <a16:creationId xmlns:a16="http://schemas.microsoft.com/office/drawing/2014/main" id="{9A199DCD-E89A-DD48-B56B-5277B80D02CD}"/>
              </a:ext>
            </a:extLst>
          </p:cNvPr>
          <p:cNvSpPr/>
          <p:nvPr/>
        </p:nvSpPr>
        <p:spPr>
          <a:xfrm>
            <a:off x="1642026" y="10907645"/>
            <a:ext cx="20835201" cy="1815882"/>
          </a:xfrm>
          <a:prstGeom prst="rect">
            <a:avLst/>
          </a:prstGeom>
        </p:spPr>
        <p:txBody>
          <a:bodyPr wrap="square">
            <a:spAutoFit/>
          </a:bodyPr>
          <a:lstStyle/>
          <a:p>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Marketers must link the price to the real and perceived value of the product, but they also must take into account supply costs, seasonal discounts, and prices used by competitors. In some cases. The production department would then start to manufacture the product, while the marketing department. Marketers must link the price to the real and perceived value of the product.</a:t>
            </a:r>
          </a:p>
        </p:txBody>
      </p:sp>
    </p:spTree>
    <p:extLst>
      <p:ext uri="{BB962C8B-B14F-4D97-AF65-F5344CB8AC3E}">
        <p14:creationId xmlns:p14="http://schemas.microsoft.com/office/powerpoint/2010/main" val="3076932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1367E6-FF8A-2A42-BD00-952B00CB54FE}"/>
              </a:ext>
            </a:extLst>
          </p:cNvPr>
          <p:cNvSpPr/>
          <p:nvPr/>
        </p:nvSpPr>
        <p:spPr>
          <a:xfrm>
            <a:off x="2188249" y="6483928"/>
            <a:ext cx="4809876" cy="5600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9EF703-54A9-394A-AAF2-AB84BFB0DA82}"/>
              </a:ext>
            </a:extLst>
          </p:cNvPr>
          <p:cNvSpPr/>
          <p:nvPr/>
        </p:nvSpPr>
        <p:spPr>
          <a:xfrm>
            <a:off x="7254561" y="6483928"/>
            <a:ext cx="4809876" cy="5600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1AC2F07-A403-5F4E-98E0-6A0312422027}"/>
              </a:ext>
            </a:extLst>
          </p:cNvPr>
          <p:cNvSpPr/>
          <p:nvPr/>
        </p:nvSpPr>
        <p:spPr>
          <a:xfrm>
            <a:off x="12320873" y="6483928"/>
            <a:ext cx="4809876" cy="5600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C6B6BE-FA13-D14D-8404-D38322B71C60}"/>
              </a:ext>
            </a:extLst>
          </p:cNvPr>
          <p:cNvSpPr/>
          <p:nvPr/>
        </p:nvSpPr>
        <p:spPr>
          <a:xfrm>
            <a:off x="17387184" y="6483928"/>
            <a:ext cx="4809876" cy="5600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C4411D-6D43-7043-91D0-9EA073746959}"/>
              </a:ext>
            </a:extLst>
          </p:cNvPr>
          <p:cNvSpPr/>
          <p:nvPr/>
        </p:nvSpPr>
        <p:spPr>
          <a:xfrm>
            <a:off x="2188249" y="4038902"/>
            <a:ext cx="4809876" cy="24450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74E42F-E484-6D47-A7E0-F0918B14DB40}"/>
              </a:ext>
            </a:extLst>
          </p:cNvPr>
          <p:cNvSpPr/>
          <p:nvPr/>
        </p:nvSpPr>
        <p:spPr>
          <a:xfrm>
            <a:off x="7254561" y="4038902"/>
            <a:ext cx="4809876" cy="24450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3F0F6B-FB4A-1D48-8124-0EE3C3D57B59}"/>
              </a:ext>
            </a:extLst>
          </p:cNvPr>
          <p:cNvSpPr/>
          <p:nvPr/>
        </p:nvSpPr>
        <p:spPr>
          <a:xfrm>
            <a:off x="12320873" y="4038902"/>
            <a:ext cx="4809876" cy="24450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091D7D-D8B9-4147-AEAA-53929CD413A3}"/>
              </a:ext>
            </a:extLst>
          </p:cNvPr>
          <p:cNvSpPr/>
          <p:nvPr/>
        </p:nvSpPr>
        <p:spPr>
          <a:xfrm>
            <a:off x="17387184" y="4038902"/>
            <a:ext cx="4809876" cy="24450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AC5344-4A05-5E4A-BEE3-DA0C51651710}"/>
              </a:ext>
            </a:extLst>
          </p:cNvPr>
          <p:cNvSpPr/>
          <p:nvPr/>
        </p:nvSpPr>
        <p:spPr>
          <a:xfrm>
            <a:off x="2489107" y="5467609"/>
            <a:ext cx="3632887" cy="646331"/>
          </a:xfrm>
          <a:prstGeom prst="rect">
            <a:avLst/>
          </a:prstGeom>
        </p:spPr>
        <p:txBody>
          <a:bodyPr wrap="square">
            <a:spAutoFit/>
          </a:bodyPr>
          <a:lstStyle/>
          <a:p>
            <a:r>
              <a:rPr lang="en-US" b="1" dirty="0">
                <a:solidFill>
                  <a:schemeClr val="bg1"/>
                </a:solidFill>
                <a:latin typeface="Lato" panose="020F0502020204030203" pitchFamily="34" charset="0"/>
                <a:ea typeface="Lato" panose="020F0502020204030203" pitchFamily="34" charset="0"/>
                <a:cs typeface="Lato" panose="020F0502020204030203" pitchFamily="34" charset="0"/>
              </a:rPr>
              <a:t>TITLE ONE</a:t>
            </a:r>
          </a:p>
        </p:txBody>
      </p:sp>
      <p:sp>
        <p:nvSpPr>
          <p:cNvPr id="19" name="Rectangle 18">
            <a:extLst>
              <a:ext uri="{FF2B5EF4-FFF2-40B4-BE49-F238E27FC236}">
                <a16:creationId xmlns:a16="http://schemas.microsoft.com/office/drawing/2014/main" id="{161C46F5-87F8-3047-A101-CF6422DFFBBE}"/>
              </a:ext>
            </a:extLst>
          </p:cNvPr>
          <p:cNvSpPr/>
          <p:nvPr/>
        </p:nvSpPr>
        <p:spPr>
          <a:xfrm>
            <a:off x="7557468" y="5467609"/>
            <a:ext cx="3632887" cy="646331"/>
          </a:xfrm>
          <a:prstGeom prst="rect">
            <a:avLst/>
          </a:prstGeom>
        </p:spPr>
        <p:txBody>
          <a:bodyPr wrap="square">
            <a:spAutoFit/>
          </a:bodyPr>
          <a:lstStyle/>
          <a:p>
            <a:r>
              <a:rPr lang="en-US" b="1" dirty="0">
                <a:solidFill>
                  <a:schemeClr val="bg1"/>
                </a:solidFill>
                <a:latin typeface="Lato" panose="020F0502020204030203" pitchFamily="34" charset="0"/>
                <a:ea typeface="Lato" panose="020F0502020204030203" pitchFamily="34" charset="0"/>
                <a:cs typeface="Lato" panose="020F0502020204030203" pitchFamily="34" charset="0"/>
              </a:rPr>
              <a:t>TITLE TWO</a:t>
            </a:r>
          </a:p>
        </p:txBody>
      </p:sp>
      <p:sp>
        <p:nvSpPr>
          <p:cNvPr id="21" name="Rectangle 20">
            <a:extLst>
              <a:ext uri="{FF2B5EF4-FFF2-40B4-BE49-F238E27FC236}">
                <a16:creationId xmlns:a16="http://schemas.microsoft.com/office/drawing/2014/main" id="{A6DFDFBB-4306-C742-BBC6-C00510F7BE72}"/>
              </a:ext>
            </a:extLst>
          </p:cNvPr>
          <p:cNvSpPr/>
          <p:nvPr/>
        </p:nvSpPr>
        <p:spPr>
          <a:xfrm>
            <a:off x="12623780" y="5467609"/>
            <a:ext cx="3632887" cy="646331"/>
          </a:xfrm>
          <a:prstGeom prst="rect">
            <a:avLst/>
          </a:prstGeom>
        </p:spPr>
        <p:txBody>
          <a:bodyPr wrap="square">
            <a:spAutoFit/>
          </a:bodyPr>
          <a:lstStyle/>
          <a:p>
            <a:r>
              <a:rPr lang="en-US" b="1" dirty="0">
                <a:solidFill>
                  <a:schemeClr val="bg1"/>
                </a:solidFill>
                <a:latin typeface="Lato" panose="020F0502020204030203" pitchFamily="34" charset="0"/>
                <a:ea typeface="Lato" panose="020F0502020204030203" pitchFamily="34" charset="0"/>
                <a:cs typeface="Lato" panose="020F0502020204030203" pitchFamily="34" charset="0"/>
              </a:rPr>
              <a:t>TITLE TREE</a:t>
            </a:r>
          </a:p>
        </p:txBody>
      </p:sp>
      <p:sp>
        <p:nvSpPr>
          <p:cNvPr id="23" name="Rectangle 22">
            <a:extLst>
              <a:ext uri="{FF2B5EF4-FFF2-40B4-BE49-F238E27FC236}">
                <a16:creationId xmlns:a16="http://schemas.microsoft.com/office/drawing/2014/main" id="{D663EF26-6F76-2F4F-92A9-A69F27F83607}"/>
              </a:ext>
            </a:extLst>
          </p:cNvPr>
          <p:cNvSpPr/>
          <p:nvPr/>
        </p:nvSpPr>
        <p:spPr>
          <a:xfrm>
            <a:off x="17689176" y="5467609"/>
            <a:ext cx="3632887" cy="646331"/>
          </a:xfrm>
          <a:prstGeom prst="rect">
            <a:avLst/>
          </a:prstGeom>
        </p:spPr>
        <p:txBody>
          <a:bodyPr wrap="square">
            <a:spAutoFit/>
          </a:bodyPr>
          <a:lstStyle/>
          <a:p>
            <a:r>
              <a:rPr lang="en-US" b="1" dirty="0">
                <a:solidFill>
                  <a:schemeClr val="bg1"/>
                </a:solidFill>
                <a:latin typeface="Lato" panose="020F0502020204030203" pitchFamily="34" charset="0"/>
                <a:ea typeface="Lato" panose="020F0502020204030203" pitchFamily="34" charset="0"/>
                <a:cs typeface="Lato" panose="020F0502020204030203" pitchFamily="34" charset="0"/>
              </a:rPr>
              <a:t>TITLE FOUR</a:t>
            </a:r>
          </a:p>
        </p:txBody>
      </p:sp>
      <p:sp>
        <p:nvSpPr>
          <p:cNvPr id="24" name="Rectangle 23">
            <a:extLst>
              <a:ext uri="{FF2B5EF4-FFF2-40B4-BE49-F238E27FC236}">
                <a16:creationId xmlns:a16="http://schemas.microsoft.com/office/drawing/2014/main" id="{22E17DD5-6D9F-094E-8577-212EB3EC4EC8}"/>
              </a:ext>
            </a:extLst>
          </p:cNvPr>
          <p:cNvSpPr/>
          <p:nvPr/>
        </p:nvSpPr>
        <p:spPr>
          <a:xfrm>
            <a:off x="2188249" y="12084628"/>
            <a:ext cx="4809876"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8BD4975-D8C4-B34D-88FE-16779716DEFA}"/>
              </a:ext>
            </a:extLst>
          </p:cNvPr>
          <p:cNvSpPr/>
          <p:nvPr/>
        </p:nvSpPr>
        <p:spPr>
          <a:xfrm>
            <a:off x="7254561" y="12084628"/>
            <a:ext cx="480987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023237B-2F39-F54C-A0FB-58969684B2AA}"/>
              </a:ext>
            </a:extLst>
          </p:cNvPr>
          <p:cNvSpPr/>
          <p:nvPr/>
        </p:nvSpPr>
        <p:spPr>
          <a:xfrm>
            <a:off x="12320873" y="12084628"/>
            <a:ext cx="4809876"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B1B4A50-0B93-4246-BE46-FFD33802148C}"/>
              </a:ext>
            </a:extLst>
          </p:cNvPr>
          <p:cNvSpPr/>
          <p:nvPr/>
        </p:nvSpPr>
        <p:spPr>
          <a:xfrm>
            <a:off x="17387184" y="12084628"/>
            <a:ext cx="4809876"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FC8455-362E-9940-A546-323B1BCAAFEC}"/>
              </a:ext>
            </a:extLst>
          </p:cNvPr>
          <p:cNvSpPr/>
          <p:nvPr/>
        </p:nvSpPr>
        <p:spPr>
          <a:xfrm>
            <a:off x="2588497" y="4826345"/>
            <a:ext cx="695488" cy="113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29" name="Rectangle 28">
            <a:extLst>
              <a:ext uri="{FF2B5EF4-FFF2-40B4-BE49-F238E27FC236}">
                <a16:creationId xmlns:a16="http://schemas.microsoft.com/office/drawing/2014/main" id="{8420FFF3-6749-6D4E-98EE-B40F8B6F96AA}"/>
              </a:ext>
            </a:extLst>
          </p:cNvPr>
          <p:cNvSpPr/>
          <p:nvPr/>
        </p:nvSpPr>
        <p:spPr>
          <a:xfrm>
            <a:off x="7658038" y="4826345"/>
            <a:ext cx="695488" cy="113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0" name="Rectangle 29">
            <a:extLst>
              <a:ext uri="{FF2B5EF4-FFF2-40B4-BE49-F238E27FC236}">
                <a16:creationId xmlns:a16="http://schemas.microsoft.com/office/drawing/2014/main" id="{CD4F5F79-43CB-654D-8460-4A04C1FF4F79}"/>
              </a:ext>
            </a:extLst>
          </p:cNvPr>
          <p:cNvSpPr/>
          <p:nvPr/>
        </p:nvSpPr>
        <p:spPr>
          <a:xfrm>
            <a:off x="12727579" y="4826345"/>
            <a:ext cx="695488" cy="113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1" name="Rectangle 30">
            <a:extLst>
              <a:ext uri="{FF2B5EF4-FFF2-40B4-BE49-F238E27FC236}">
                <a16:creationId xmlns:a16="http://schemas.microsoft.com/office/drawing/2014/main" id="{734C03CA-744F-2343-A18F-A2AF2A6AE3D2}"/>
              </a:ext>
            </a:extLst>
          </p:cNvPr>
          <p:cNvSpPr/>
          <p:nvPr/>
        </p:nvSpPr>
        <p:spPr>
          <a:xfrm>
            <a:off x="17797119" y="4826345"/>
            <a:ext cx="695488" cy="113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32" name="TextBox 31">
            <a:extLst>
              <a:ext uri="{FF2B5EF4-FFF2-40B4-BE49-F238E27FC236}">
                <a16:creationId xmlns:a16="http://schemas.microsoft.com/office/drawing/2014/main" id="{264540A5-CBB3-AA43-88EC-4BEB8DA07462}"/>
              </a:ext>
            </a:extLst>
          </p:cNvPr>
          <p:cNvSpPr txBox="1"/>
          <p:nvPr/>
        </p:nvSpPr>
        <p:spPr>
          <a:xfrm>
            <a:off x="1642027" y="1762299"/>
            <a:ext cx="14606158"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AND TABLES TO COMPARE IDEAS</a:t>
            </a:r>
          </a:p>
        </p:txBody>
      </p:sp>
      <p:sp>
        <p:nvSpPr>
          <p:cNvPr id="22" name="Picture Placeholder 21">
            <a:extLst>
              <a:ext uri="{FF2B5EF4-FFF2-40B4-BE49-F238E27FC236}">
                <a16:creationId xmlns:a16="http://schemas.microsoft.com/office/drawing/2014/main" id="{E34CA446-0F63-0940-8092-B8926CE85CF8}"/>
              </a:ext>
            </a:extLst>
          </p:cNvPr>
          <p:cNvSpPr>
            <a:spLocks noGrp="1"/>
          </p:cNvSpPr>
          <p:nvPr>
            <p:ph type="pic" sz="quarter" idx="10"/>
          </p:nvPr>
        </p:nvSpPr>
        <p:spPr/>
      </p:sp>
      <p:sp>
        <p:nvSpPr>
          <p:cNvPr id="37" name="Picture Placeholder 36">
            <a:extLst>
              <a:ext uri="{FF2B5EF4-FFF2-40B4-BE49-F238E27FC236}">
                <a16:creationId xmlns:a16="http://schemas.microsoft.com/office/drawing/2014/main" id="{8F6F853A-DAFA-F241-A671-D4D25412F303}"/>
              </a:ext>
            </a:extLst>
          </p:cNvPr>
          <p:cNvSpPr>
            <a:spLocks noGrp="1"/>
          </p:cNvSpPr>
          <p:nvPr>
            <p:ph type="pic" sz="quarter" idx="11"/>
          </p:nvPr>
        </p:nvSpPr>
        <p:spPr/>
      </p:sp>
      <p:sp>
        <p:nvSpPr>
          <p:cNvPr id="38" name="Picture Placeholder 37">
            <a:extLst>
              <a:ext uri="{FF2B5EF4-FFF2-40B4-BE49-F238E27FC236}">
                <a16:creationId xmlns:a16="http://schemas.microsoft.com/office/drawing/2014/main" id="{E035F065-D168-BC48-9000-8C995D926E08}"/>
              </a:ext>
            </a:extLst>
          </p:cNvPr>
          <p:cNvSpPr>
            <a:spLocks noGrp="1"/>
          </p:cNvSpPr>
          <p:nvPr>
            <p:ph type="pic" sz="quarter" idx="12"/>
          </p:nvPr>
        </p:nvSpPr>
        <p:spPr/>
      </p:sp>
      <p:sp>
        <p:nvSpPr>
          <p:cNvPr id="39" name="Picture Placeholder 38">
            <a:extLst>
              <a:ext uri="{FF2B5EF4-FFF2-40B4-BE49-F238E27FC236}">
                <a16:creationId xmlns:a16="http://schemas.microsoft.com/office/drawing/2014/main" id="{5853030C-FD1F-204F-A97F-2D61E7D3A123}"/>
              </a:ext>
            </a:extLst>
          </p:cNvPr>
          <p:cNvSpPr>
            <a:spLocks noGrp="1"/>
          </p:cNvSpPr>
          <p:nvPr>
            <p:ph type="pic" sz="quarter" idx="13"/>
          </p:nvPr>
        </p:nvSpPr>
        <p:spPr/>
      </p:sp>
    </p:spTree>
    <p:extLst>
      <p:ext uri="{BB962C8B-B14F-4D97-AF65-F5344CB8AC3E}">
        <p14:creationId xmlns:p14="http://schemas.microsoft.com/office/powerpoint/2010/main" val="3066097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77650"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ACC71FFD-23A7-8544-8B51-F2D3960A49F6}"/>
              </a:ext>
            </a:extLst>
          </p:cNvPr>
          <p:cNvGrpSpPr/>
          <p:nvPr/>
        </p:nvGrpSpPr>
        <p:grpSpPr>
          <a:xfrm>
            <a:off x="3900630" y="3909150"/>
            <a:ext cx="16576388" cy="8675188"/>
            <a:chOff x="2603367" y="2634117"/>
            <a:chExt cx="19170914" cy="10033024"/>
          </a:xfrm>
        </p:grpSpPr>
        <p:grpSp>
          <p:nvGrpSpPr>
            <p:cNvPr id="669" name="Group 668"/>
            <p:cNvGrpSpPr/>
            <p:nvPr/>
          </p:nvGrpSpPr>
          <p:grpSpPr>
            <a:xfrm>
              <a:off x="2603367" y="2634117"/>
              <a:ext cx="19170914" cy="10033024"/>
              <a:chOff x="3843499" y="3719582"/>
              <a:chExt cx="16665619" cy="8244192"/>
            </a:xfrm>
            <a:solidFill>
              <a:schemeClr val="accent2"/>
            </a:solidFill>
          </p:grpSpPr>
          <p:sp>
            <p:nvSpPr>
              <p:cNvPr id="679" name="Freeform 781"/>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80" name="Freeform 403"/>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81" name="Freeform 404"/>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82" name="Freeform 405"/>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83" name="Freeform 406"/>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84" name="Freeform 407"/>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85" name="Freeform 408"/>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86" name="Freeform 409"/>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87" name="Freeform 410"/>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88" name="Freeform 411"/>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89" name="Freeform 412"/>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90" name="Freeform 413"/>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91" name="Freeform 414"/>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92" name="Freeform 415"/>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93" name="Freeform 416"/>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94" name="Freeform 417"/>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95" name="Freeform 418"/>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96" name="Freeform 419"/>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97" name="Freeform 420"/>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98" name="Freeform 421"/>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699" name="Freeform 422"/>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00" name="Freeform 423"/>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01" name="Freeform 424"/>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02" name="Freeform 425"/>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03" name="Freeform 426"/>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04" name="Freeform 427"/>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05" name="Freeform 428"/>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06" name="Freeform 429"/>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grpSp>
            <p:nvGrpSpPr>
              <p:cNvPr id="707" name="Group 706"/>
              <p:cNvGrpSpPr/>
              <p:nvPr/>
            </p:nvGrpSpPr>
            <p:grpSpPr>
              <a:xfrm>
                <a:off x="17709756" y="6761778"/>
                <a:ext cx="697449" cy="662593"/>
                <a:chOff x="5961121" y="2686387"/>
                <a:chExt cx="288233" cy="273757"/>
              </a:xfrm>
              <a:grpFill/>
            </p:grpSpPr>
            <p:sp>
              <p:nvSpPr>
                <p:cNvPr id="1072" name="Freeform 430"/>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73" name="Freeform 431"/>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grpSp>
          <p:sp>
            <p:nvSpPr>
              <p:cNvPr id="708" name="Freeform 432"/>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09" name="Freeform 433"/>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10" name="Freeform 434"/>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11" name="Freeform 435"/>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12" name="Freeform 436"/>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13" name="Freeform 437"/>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14" name="Freeform 438"/>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15" name="Freeform 439"/>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16" name="Freeform 440"/>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17" name="Freeform 441"/>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18" name="Freeform 442"/>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19" name="Freeform 443"/>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20" name="Freeform 444"/>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21" name="Freeform 445"/>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22" name="Freeform 446"/>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23" name="Freeform 447"/>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24" name="Freeform 448"/>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25" name="Freeform 449"/>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26" name="Freeform 450"/>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27" name="Freeform 451"/>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28" name="Freeform 452"/>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29" name="Freeform 453"/>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30" name="Freeform 454"/>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31" name="Freeform 455"/>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32" name="Freeform 456"/>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33" name="Freeform 457"/>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34" name="Freeform 458"/>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35" name="Freeform 459"/>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36" name="Freeform 460"/>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37" name="Freeform 461"/>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38" name="Freeform 462"/>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39" name="Freeform 463"/>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40" name="Freeform 464"/>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41" name="Freeform 465"/>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42" name="Freeform 466"/>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43" name="Freeform 467"/>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44" name="Freeform 468"/>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45" name="Freeform 469"/>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46" name="Freeform 470"/>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47" name="Freeform 471"/>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48" name="Freeform 472"/>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49" name="Freeform 473"/>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50" name="Freeform 474"/>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51" name="Freeform 475"/>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52" name="Freeform 476"/>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53" name="Freeform 477"/>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54" name="Freeform 478"/>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55" name="Freeform 479"/>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56" name="Freeform 480"/>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57" name="Freeform 481"/>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58" name="Freeform 482"/>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59" name="Freeform 483"/>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60" name="Freeform 484"/>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61" name="Freeform 485"/>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62" name="Freeform 486"/>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63" name="Freeform 487"/>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64" name="Freeform 488"/>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65" name="Freeform 489"/>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66" name="Freeform 490"/>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67" name="Freeform 491"/>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68" name="Freeform 492"/>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69" name="Freeform 493"/>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70" name="Freeform 494"/>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71" name="Freeform 495"/>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72" name="Freeform 496"/>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73" name="Freeform 497"/>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74" name="Freeform 498"/>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75" name="Freeform 499"/>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76" name="Freeform 500"/>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77" name="Freeform 501"/>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78" name="Freeform 502"/>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79" name="Freeform 503"/>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80" name="Freeform 504"/>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81" name="Freeform 505"/>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82" name="Freeform 506"/>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83" name="Freeform 507"/>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84" name="Freeform 508"/>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85" name="Freeform 509"/>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86" name="Freeform 510"/>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87" name="Freeform 511"/>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88" name="Freeform 512"/>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89" name="Freeform 513"/>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90" name="Freeform 514"/>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91" name="Freeform 515"/>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92" name="Freeform 516"/>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93" name="Freeform 517"/>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94" name="Freeform 518"/>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95" name="Freeform 519"/>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96" name="Freeform 520"/>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97" name="Freeform 521"/>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98" name="Freeform 522"/>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799" name="Freeform 523"/>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00" name="Freeform 524"/>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01" name="Freeform 525"/>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02" name="Freeform 526"/>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03" name="Freeform 527"/>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04" name="Freeform 528"/>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05" name="Freeform 529"/>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06" name="Freeform 530"/>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07" name="Freeform 531"/>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08" name="Freeform 532"/>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09" name="Freeform 533"/>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10" name="Freeform 534"/>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11" name="Freeform 535"/>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12" name="Freeform 536"/>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13" name="Freeform 537"/>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14" name="Freeform 538"/>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15" name="Freeform 539"/>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16" name="Freeform 540"/>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17" name="Freeform 541"/>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18" name="Freeform 542"/>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19" name="Freeform 543"/>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20" name="Freeform 544"/>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21" name="Freeform 545"/>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22" name="Freeform 546"/>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23" name="Freeform 547"/>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24" name="Freeform 548"/>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25" name="Freeform 549"/>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26" name="Freeform 550"/>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27" name="Freeform 551"/>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28" name="Freeform 552"/>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29" name="Freeform 553"/>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30" name="Freeform 554"/>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31" name="Freeform 555"/>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32" name="Freeform 556"/>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33" name="Freeform 557"/>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34" name="Freeform 558"/>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35" name="Freeform 559"/>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36" name="Freeform 560"/>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37" name="Freeform 561"/>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38" name="Freeform 562"/>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39" name="Freeform 563"/>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40" name="Freeform 564"/>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41" name="Freeform 565"/>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42" name="Freeform 566"/>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43" name="Freeform 567"/>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44" name="Freeform 568"/>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45" name="Freeform 569"/>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46" name="Freeform 570"/>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47" name="Freeform 571"/>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48" name="Freeform 572"/>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49" name="Freeform 573"/>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50" name="Freeform 574"/>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51" name="Freeform 575"/>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52" name="Freeform 576"/>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53" name="Freeform 577"/>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54" name="Freeform 578"/>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55" name="Freeform 579"/>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56" name="Freeform 580"/>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57" name="Freeform 581"/>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58" name="Freeform 582"/>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59" name="Freeform 583"/>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60" name="Freeform 584"/>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61" name="Freeform 585"/>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62" name="Freeform 586"/>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63" name="Freeform 587"/>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64" name="Freeform 588"/>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65" name="Freeform 589"/>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66" name="Freeform 590"/>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67" name="Freeform 591"/>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68" name="Freeform 592"/>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69" name="Freeform 593"/>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70" name="Freeform 594"/>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71" name="Freeform 595"/>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72" name="Freeform 596"/>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73" name="Freeform 597"/>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74" name="Freeform 598"/>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75" name="Freeform 599"/>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76" name="Freeform 600"/>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77" name="Freeform 601"/>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78" name="Freeform 602"/>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79" name="Freeform 604"/>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80" name="Freeform 605"/>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81" name="Freeform 606"/>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82" name="Freeform 607"/>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83" name="Freeform 608"/>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84" name="Freeform 609"/>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85" name="Freeform 610"/>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86" name="Freeform 611"/>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87" name="Freeform 612"/>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88" name="Rectangle 613"/>
              <p:cNvSpPr>
                <a:spLocks noChangeArrowheads="1"/>
              </p:cNvSpPr>
              <p:nvPr/>
            </p:nvSpPr>
            <p:spPr bwMode="auto">
              <a:xfrm>
                <a:off x="12451788" y="5197675"/>
                <a:ext cx="3187" cy="3188"/>
              </a:xfrm>
              <a:prstGeom prst="rect">
                <a:avLst/>
              </a:pr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89" name="Freeform 614"/>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90" name="Freeform 615"/>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91" name="Freeform 616"/>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92" name="Freeform 617"/>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93" name="Freeform 618"/>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94" name="Freeform 619"/>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95" name="Freeform 620"/>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96" name="Freeform 621"/>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97" name="Freeform 622"/>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98" name="Freeform 623"/>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899" name="Freeform 624"/>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00" name="Freeform 625"/>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01" name="Freeform 626"/>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02" name="Freeform 627"/>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03" name="Freeform 628"/>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04" name="Freeform 629"/>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05" name="Freeform 630"/>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06" name="Freeform 631"/>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07" name="Freeform 632"/>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08" name="Freeform 633"/>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09" name="Freeform 634"/>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10" name="Freeform 635"/>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11" name="Freeform 636"/>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12" name="Freeform 637"/>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13" name="Freeform 638"/>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14" name="Freeform 639"/>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15" name="Freeform 640"/>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16" name="Freeform 641"/>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17" name="Freeform 642"/>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18" name="Freeform 643"/>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19" name="Freeform 644"/>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20" name="Freeform 645"/>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21" name="Freeform 646"/>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22" name="Freeform 647"/>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23" name="Freeform 648"/>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24" name="Freeform 649"/>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25" name="Freeform 650"/>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26" name="Freeform 651"/>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27" name="Freeform 652"/>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28" name="Freeform 653"/>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29" name="Freeform 654"/>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30" name="Freeform 655"/>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31" name="Freeform 656"/>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32" name="Freeform 657"/>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33" name="Freeform 658"/>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34" name="Freeform 659"/>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35" name="Freeform 660"/>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36" name="Freeform 661"/>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37" name="Freeform 662"/>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38" name="Freeform 663"/>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39" name="Freeform 664"/>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40" name="Freeform 665"/>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41" name="Freeform 666"/>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42" name="Freeform 667"/>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43" name="Freeform 668"/>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44" name="Freeform 669"/>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45" name="Freeform 670"/>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46" name="Freeform 671"/>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47" name="Freeform 672"/>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48" name="Freeform 673"/>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49" name="Freeform 674"/>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50" name="Freeform 675"/>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51" name="Freeform 676"/>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52" name="Freeform 677"/>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53" name="Freeform 678"/>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54" name="Freeform 679"/>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55" name="Freeform 680"/>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56" name="Freeform 681"/>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57" name="Freeform 682"/>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58" name="Freeform 683"/>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59" name="Freeform 684"/>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60" name="Freeform 685"/>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61" name="Freeform 686"/>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62" name="Freeform 687"/>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63" name="Freeform 688"/>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64" name="Freeform 689"/>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65" name="Freeform 690"/>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66" name="Freeform 691"/>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67" name="Freeform 692"/>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68" name="Freeform 693"/>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69" name="Freeform 694"/>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70" name="Freeform 695"/>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71" name="Freeform 696"/>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72" name="Freeform 697"/>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73" name="Freeform 698"/>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74" name="Freeform 699"/>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75" name="Freeform 700"/>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76" name="Freeform 701"/>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77" name="Freeform 702"/>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78" name="Freeform 703"/>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79" name="Freeform 704"/>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80" name="Freeform 705"/>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81" name="Freeform 706"/>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82" name="Freeform 707"/>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83" name="Freeform 708"/>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84" name="Freeform 709"/>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85" name="Freeform 710"/>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86" name="Freeform 711"/>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87" name="Freeform 712"/>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88" name="Freeform 713"/>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89" name="Freeform 714"/>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90" name="Freeform 715"/>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91" name="Freeform 716"/>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92" name="Freeform 717"/>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93" name="Freeform 718"/>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94" name="Freeform 719"/>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95" name="Freeform 720"/>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96" name="Freeform 721"/>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97" name="Freeform 722"/>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98" name="Freeform 723"/>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999" name="Freeform 724"/>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00" name="Freeform 725"/>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01" name="Freeform 726"/>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02" name="Freeform 727"/>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03" name="Freeform 728"/>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04" name="Freeform 729"/>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05" name="Freeform 730"/>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06" name="Freeform 731"/>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07" name="Freeform 732"/>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08" name="Freeform 733"/>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09" name="Freeform 734"/>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10" name="Freeform 735"/>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11" name="Freeform 736"/>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12" name="Freeform 737"/>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13" name="Freeform 738"/>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14" name="Freeform 739"/>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15" name="Freeform 740"/>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16" name="Freeform 741"/>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17" name="Freeform 742"/>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18" name="Freeform 743"/>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19" name="Freeform 744"/>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20" name="Freeform 745"/>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21" name="Freeform 746"/>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22" name="Freeform 747"/>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23" name="Freeform 748"/>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24" name="Freeform 749"/>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25" name="Freeform 750"/>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26" name="Freeform 751"/>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27" name="Freeform 752"/>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28" name="Freeform 753"/>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29" name="Freeform 754"/>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30" name="Freeform 755"/>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31" name="Freeform 756"/>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32" name="Freeform 757"/>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33" name="Freeform 758"/>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34" name="Freeform 759"/>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35" name="Freeform 760"/>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36" name="Freeform 761"/>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37" name="Freeform 762"/>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38" name="Freeform 763"/>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39" name="Freeform 764"/>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40" name="Freeform 765"/>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41" name="Freeform 766"/>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42" name="Freeform 767"/>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43" name="Freeform 768"/>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44" name="Freeform 769"/>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45" name="Freeform 770"/>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46" name="Freeform 771"/>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47" name="Freeform 772"/>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48" name="Freeform 773"/>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49" name="Freeform 774"/>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50" name="Freeform 775"/>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51" name="Freeform 776"/>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52" name="Freeform 777"/>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53" name="Freeform 778"/>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54" name="Freeform 779"/>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55" name="Freeform 780"/>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56" name="Freeform 782"/>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57" name="Freeform 783"/>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58" name="Freeform 784"/>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59" name="Freeform 785"/>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60" name="Freeform 786"/>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61" name="Freeform 787"/>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62" name="Freeform 788"/>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63" name="Freeform 789"/>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64" name="Freeform 790"/>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65" name="Freeform 791"/>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66" name="Freeform 792"/>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67" name="Freeform 793"/>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68" name="Freeform 794"/>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69" name="Freeform 795"/>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70" name="Freeform 796"/>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sp>
            <p:nvSpPr>
              <p:cNvPr id="1071" name="Freeform 797"/>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38100" cap="flat">
                <a:noFill/>
                <a:prstDash val="solid"/>
                <a:round/>
                <a:headEnd/>
                <a:tailEnd/>
              </a:ln>
            </p:spPr>
            <p:txBody>
              <a:bodyPr vert="horz" wrap="square" lIns="91440" tIns="45720" rIns="91440" bIns="45720" numCol="1" anchor="t" anchorCtr="0" compatLnSpc="1">
                <a:prstTxWarp prst="textNoShape">
                  <a:avLst/>
                </a:prstTxWarp>
              </a:bodyPr>
              <a:lstStyle/>
              <a:p>
                <a:endParaRPr lang="id-ID" dirty="0">
                  <a:latin typeface="Open Sans Light" charset="0"/>
                </a:endParaRPr>
              </a:p>
            </p:txBody>
          </p:sp>
        </p:grpSp>
        <p:sp>
          <p:nvSpPr>
            <p:cNvPr id="5" name="Teardrop 4"/>
            <p:cNvSpPr/>
            <p:nvPr/>
          </p:nvSpPr>
          <p:spPr>
            <a:xfrm rot="8100000">
              <a:off x="5892176" y="7265449"/>
              <a:ext cx="486563" cy="486566"/>
            </a:xfrm>
            <a:prstGeom prst="teardrop">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Teardrop 1074"/>
            <p:cNvSpPr/>
            <p:nvPr/>
          </p:nvSpPr>
          <p:spPr>
            <a:xfrm rot="8100000">
              <a:off x="6265593" y="6396626"/>
              <a:ext cx="486563" cy="486566"/>
            </a:xfrm>
            <a:prstGeom prst="teardrop">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Teardrop 1075"/>
            <p:cNvSpPr/>
            <p:nvPr/>
          </p:nvSpPr>
          <p:spPr>
            <a:xfrm rot="8100000">
              <a:off x="8610264" y="9326693"/>
              <a:ext cx="486563" cy="486566"/>
            </a:xfrm>
            <a:prstGeom prst="teardrop">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Teardrop 1076"/>
            <p:cNvSpPr/>
            <p:nvPr/>
          </p:nvSpPr>
          <p:spPr>
            <a:xfrm rot="8100000">
              <a:off x="12867532" y="7911340"/>
              <a:ext cx="486563" cy="486566"/>
            </a:xfrm>
            <a:prstGeom prst="teardrop">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ardrop 1077"/>
            <p:cNvSpPr/>
            <p:nvPr/>
          </p:nvSpPr>
          <p:spPr>
            <a:xfrm rot="8100000">
              <a:off x="16517789" y="4559887"/>
              <a:ext cx="486563" cy="486566"/>
            </a:xfrm>
            <a:prstGeom prst="teardrop">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Teardrop 1078"/>
            <p:cNvSpPr/>
            <p:nvPr/>
          </p:nvSpPr>
          <p:spPr>
            <a:xfrm rot="8100000">
              <a:off x="15570229" y="7265449"/>
              <a:ext cx="486563" cy="486566"/>
            </a:xfrm>
            <a:prstGeom prst="teardrop">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Teardrop 1079"/>
            <p:cNvSpPr/>
            <p:nvPr/>
          </p:nvSpPr>
          <p:spPr>
            <a:xfrm rot="8100000">
              <a:off x="11982174" y="5799474"/>
              <a:ext cx="486563" cy="486566"/>
            </a:xfrm>
            <a:prstGeom prst="teardrop">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Teardrop 1080"/>
            <p:cNvSpPr/>
            <p:nvPr/>
          </p:nvSpPr>
          <p:spPr>
            <a:xfrm rot="8100000">
              <a:off x="17234070" y="6642667"/>
              <a:ext cx="486563" cy="486566"/>
            </a:xfrm>
            <a:prstGeom prst="teardrop">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Teardrop 1081"/>
            <p:cNvSpPr/>
            <p:nvPr/>
          </p:nvSpPr>
          <p:spPr>
            <a:xfrm rot="8100000">
              <a:off x="18933607" y="10404290"/>
              <a:ext cx="486563" cy="486566"/>
            </a:xfrm>
            <a:prstGeom prst="teardrop">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Teardrop 1082"/>
            <p:cNvSpPr/>
            <p:nvPr/>
          </p:nvSpPr>
          <p:spPr>
            <a:xfrm rot="8100000">
              <a:off x="8025943" y="10282912"/>
              <a:ext cx="486563" cy="486566"/>
            </a:xfrm>
            <a:prstGeom prst="teardrop">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ardrop 1083"/>
            <p:cNvSpPr/>
            <p:nvPr/>
          </p:nvSpPr>
          <p:spPr>
            <a:xfrm rot="8100000">
              <a:off x="5271270" y="5131044"/>
              <a:ext cx="486563" cy="486566"/>
            </a:xfrm>
            <a:prstGeom prst="teardrop">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2DA044D-E87E-BA4D-BA0A-5E8075F86695}"/>
                </a:ext>
              </a:extLst>
            </p:cNvPr>
            <p:cNvSpPr/>
            <p:nvPr/>
          </p:nvSpPr>
          <p:spPr>
            <a:xfrm>
              <a:off x="5333720" y="5193496"/>
              <a:ext cx="361661" cy="3616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21D30385-7E22-7947-BDC0-1C2736F7947B}"/>
                </a:ext>
              </a:extLst>
            </p:cNvPr>
            <p:cNvSpPr/>
            <p:nvPr/>
          </p:nvSpPr>
          <p:spPr>
            <a:xfrm>
              <a:off x="6328043" y="6459078"/>
              <a:ext cx="361661" cy="3616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E588BD1F-68C4-FA49-94DB-CA3F7830DD7E}"/>
                </a:ext>
              </a:extLst>
            </p:cNvPr>
            <p:cNvSpPr/>
            <p:nvPr/>
          </p:nvSpPr>
          <p:spPr>
            <a:xfrm>
              <a:off x="5954626" y="7327901"/>
              <a:ext cx="361661" cy="3616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DB44B705-38DB-9149-9E71-E6F8EE5C6539}"/>
                </a:ext>
              </a:extLst>
            </p:cNvPr>
            <p:cNvSpPr/>
            <p:nvPr/>
          </p:nvSpPr>
          <p:spPr>
            <a:xfrm>
              <a:off x="12044624" y="5861926"/>
              <a:ext cx="361661" cy="3616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4F3281D9-0A7C-6140-A863-2DC832673D9B}"/>
                </a:ext>
              </a:extLst>
            </p:cNvPr>
            <p:cNvSpPr/>
            <p:nvPr/>
          </p:nvSpPr>
          <p:spPr>
            <a:xfrm>
              <a:off x="12929982" y="7973792"/>
              <a:ext cx="361661" cy="3616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8A2C8090-BF4C-AE43-81E1-B338217D533C}"/>
                </a:ext>
              </a:extLst>
            </p:cNvPr>
            <p:cNvSpPr/>
            <p:nvPr/>
          </p:nvSpPr>
          <p:spPr>
            <a:xfrm>
              <a:off x="8672714" y="9389145"/>
              <a:ext cx="361661" cy="3616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31F1F5B5-E3F0-8F4D-A245-4CDBECFB4172}"/>
                </a:ext>
              </a:extLst>
            </p:cNvPr>
            <p:cNvSpPr/>
            <p:nvPr/>
          </p:nvSpPr>
          <p:spPr>
            <a:xfrm>
              <a:off x="8088393" y="10346271"/>
              <a:ext cx="361661" cy="3616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76A8581B-C84E-8B49-8CAB-3F6FFF5E6D34}"/>
                </a:ext>
              </a:extLst>
            </p:cNvPr>
            <p:cNvSpPr/>
            <p:nvPr/>
          </p:nvSpPr>
          <p:spPr>
            <a:xfrm>
              <a:off x="15632679" y="7327901"/>
              <a:ext cx="361661" cy="3616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50608869-422D-EB45-968E-15DC9842D6A4}"/>
                </a:ext>
              </a:extLst>
            </p:cNvPr>
            <p:cNvSpPr/>
            <p:nvPr/>
          </p:nvSpPr>
          <p:spPr>
            <a:xfrm>
              <a:off x="17296520" y="6705119"/>
              <a:ext cx="361661" cy="3616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CD4C0610-F189-E347-A1F2-8BBB36D24D6B}"/>
                </a:ext>
              </a:extLst>
            </p:cNvPr>
            <p:cNvSpPr/>
            <p:nvPr/>
          </p:nvSpPr>
          <p:spPr>
            <a:xfrm>
              <a:off x="18996057" y="10466742"/>
              <a:ext cx="361661" cy="3616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79C4396A-0D97-0E44-8DB3-2B0E5C8DA8BD}"/>
                </a:ext>
              </a:extLst>
            </p:cNvPr>
            <p:cNvSpPr/>
            <p:nvPr/>
          </p:nvSpPr>
          <p:spPr>
            <a:xfrm>
              <a:off x="16580239" y="4622339"/>
              <a:ext cx="361661" cy="3616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3" name="TextBox 422">
            <a:extLst>
              <a:ext uri="{FF2B5EF4-FFF2-40B4-BE49-F238E27FC236}">
                <a16:creationId xmlns:a16="http://schemas.microsoft.com/office/drawing/2014/main" id="{5808CF64-9DA0-FD4B-A71F-9C5C9516B190}"/>
              </a:ext>
            </a:extLst>
          </p:cNvPr>
          <p:cNvSpPr txBox="1"/>
          <p:nvPr/>
        </p:nvSpPr>
        <p:spPr>
          <a:xfrm>
            <a:off x="6687603" y="1761825"/>
            <a:ext cx="11065788" cy="1015663"/>
          </a:xfrm>
          <a:prstGeom prst="rect">
            <a:avLst/>
          </a:prstGeom>
          <a:noFill/>
        </p:spPr>
        <p:txBody>
          <a:bodyPr wrap="square" rtlCol="0">
            <a:spAutoFit/>
          </a:bodyPr>
          <a:lstStyle/>
          <a:p>
            <a:pPr algn="ctr"/>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MAP CONCEPT</a:t>
            </a:r>
          </a:p>
        </p:txBody>
      </p:sp>
    </p:spTree>
    <p:extLst>
      <p:ext uri="{BB962C8B-B14F-4D97-AF65-F5344CB8AC3E}">
        <p14:creationId xmlns:p14="http://schemas.microsoft.com/office/powerpoint/2010/main" val="1243237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extBox 423">
            <a:extLst>
              <a:ext uri="{FF2B5EF4-FFF2-40B4-BE49-F238E27FC236}">
                <a16:creationId xmlns:a16="http://schemas.microsoft.com/office/drawing/2014/main" id="{ED55715D-42E9-F147-8C4F-DA3324D4664B}"/>
              </a:ext>
            </a:extLst>
          </p:cNvPr>
          <p:cNvSpPr txBox="1"/>
          <p:nvPr/>
        </p:nvSpPr>
        <p:spPr>
          <a:xfrm>
            <a:off x="4018412" y="5473271"/>
            <a:ext cx="16376684" cy="2400657"/>
          </a:xfrm>
          <a:prstGeom prst="rect">
            <a:avLst/>
          </a:prstGeom>
          <a:noFill/>
        </p:spPr>
        <p:txBody>
          <a:bodyPr wrap="square" rtlCol="0">
            <a:spAutoFit/>
          </a:bodyPr>
          <a:lstStyle/>
          <a:p>
            <a:pPr algn="ctr"/>
            <a:r>
              <a:rPr lang="en-US" sz="15000" b="1" dirty="0">
                <a:solidFill>
                  <a:schemeClr val="accent1"/>
                </a:solidFill>
                <a:latin typeface="Lato" panose="020F0502020204030203" pitchFamily="34" charset="0"/>
                <a:ea typeface="Lato" panose="020F0502020204030203" pitchFamily="34" charset="0"/>
                <a:cs typeface="Lato" panose="020F0502020204030203" pitchFamily="34" charset="0"/>
              </a:rPr>
              <a:t>60,245,900</a:t>
            </a:r>
          </a:p>
        </p:txBody>
      </p:sp>
    </p:spTree>
    <p:extLst>
      <p:ext uri="{BB962C8B-B14F-4D97-AF65-F5344CB8AC3E}">
        <p14:creationId xmlns:p14="http://schemas.microsoft.com/office/powerpoint/2010/main" val="1375822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extBox 423">
            <a:extLst>
              <a:ext uri="{FF2B5EF4-FFF2-40B4-BE49-F238E27FC236}">
                <a16:creationId xmlns:a16="http://schemas.microsoft.com/office/drawing/2014/main" id="{ED55715D-42E9-F147-8C4F-DA3324D4664B}"/>
              </a:ext>
            </a:extLst>
          </p:cNvPr>
          <p:cNvSpPr txBox="1"/>
          <p:nvPr/>
        </p:nvSpPr>
        <p:spPr>
          <a:xfrm>
            <a:off x="4018412" y="5473271"/>
            <a:ext cx="16376684" cy="2400657"/>
          </a:xfrm>
          <a:prstGeom prst="rect">
            <a:avLst/>
          </a:prstGeom>
          <a:noFill/>
        </p:spPr>
        <p:txBody>
          <a:bodyPr wrap="square" rtlCol="0">
            <a:spAutoFit/>
          </a:bodyPr>
          <a:lstStyle/>
          <a:p>
            <a:pPr algn="ctr"/>
            <a:r>
              <a:rPr lang="en-US" sz="15000" b="1" dirty="0">
                <a:solidFill>
                  <a:schemeClr val="accent2"/>
                </a:solidFill>
                <a:latin typeface="Lato" panose="020F0502020204030203" pitchFamily="34" charset="0"/>
                <a:ea typeface="Lato" panose="020F0502020204030203" pitchFamily="34" charset="0"/>
                <a:cs typeface="Lato" panose="020F0502020204030203" pitchFamily="34" charset="0"/>
              </a:rPr>
              <a:t>50 USERS</a:t>
            </a:r>
          </a:p>
        </p:txBody>
      </p:sp>
      <p:sp>
        <p:nvSpPr>
          <p:cNvPr id="3" name="TextBox 2">
            <a:extLst>
              <a:ext uri="{FF2B5EF4-FFF2-40B4-BE49-F238E27FC236}">
                <a16:creationId xmlns:a16="http://schemas.microsoft.com/office/drawing/2014/main" id="{1B5EC8AC-9151-EF4B-9261-65330F8BA6DE}"/>
              </a:ext>
            </a:extLst>
          </p:cNvPr>
          <p:cNvSpPr txBox="1"/>
          <p:nvPr/>
        </p:nvSpPr>
        <p:spPr>
          <a:xfrm>
            <a:off x="9380333" y="2096531"/>
            <a:ext cx="5652842" cy="1631216"/>
          </a:xfrm>
          <a:prstGeom prst="rect">
            <a:avLst/>
          </a:prstGeom>
          <a:noFill/>
        </p:spPr>
        <p:txBody>
          <a:bodyPr wrap="square" rtlCol="0">
            <a:spAutoFit/>
          </a:bodyPr>
          <a:lstStyle/>
          <a:p>
            <a:pPr algn="ctr"/>
            <a:r>
              <a:rPr lang="en-US" sz="10000" b="1" dirty="0">
                <a:solidFill>
                  <a:schemeClr val="accent1"/>
                </a:solidFill>
                <a:latin typeface="Lato" charset="0"/>
                <a:ea typeface="Lato" charset="0"/>
                <a:cs typeface="Lato" charset="0"/>
              </a:rPr>
              <a:t>$14,600</a:t>
            </a:r>
          </a:p>
        </p:txBody>
      </p:sp>
      <p:sp>
        <p:nvSpPr>
          <p:cNvPr id="4" name="TextBox 3">
            <a:extLst>
              <a:ext uri="{FF2B5EF4-FFF2-40B4-BE49-F238E27FC236}">
                <a16:creationId xmlns:a16="http://schemas.microsoft.com/office/drawing/2014/main" id="{2E252A46-2548-6D46-842E-D99D90B5D5A1}"/>
              </a:ext>
            </a:extLst>
          </p:cNvPr>
          <p:cNvSpPr txBox="1"/>
          <p:nvPr/>
        </p:nvSpPr>
        <p:spPr>
          <a:xfrm>
            <a:off x="9380333" y="9927229"/>
            <a:ext cx="5652842" cy="1631216"/>
          </a:xfrm>
          <a:prstGeom prst="rect">
            <a:avLst/>
          </a:prstGeom>
          <a:noFill/>
        </p:spPr>
        <p:txBody>
          <a:bodyPr wrap="square" rtlCol="0">
            <a:spAutoFit/>
          </a:bodyPr>
          <a:lstStyle/>
          <a:p>
            <a:pPr algn="ctr"/>
            <a:r>
              <a:rPr lang="en-US" sz="10000" b="1" dirty="0">
                <a:solidFill>
                  <a:schemeClr val="accent1"/>
                </a:solidFill>
                <a:latin typeface="Lato" charset="0"/>
                <a:ea typeface="Lato" charset="0"/>
                <a:cs typeface="Lato" charset="0"/>
              </a:rPr>
              <a:t>80%</a:t>
            </a:r>
          </a:p>
        </p:txBody>
      </p:sp>
    </p:spTree>
    <p:extLst>
      <p:ext uri="{BB962C8B-B14F-4D97-AF65-F5344CB8AC3E}">
        <p14:creationId xmlns:p14="http://schemas.microsoft.com/office/powerpoint/2010/main" val="1169724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35217D8-3093-E24B-839D-31ACB0307AAC}"/>
              </a:ext>
            </a:extLst>
          </p:cNvPr>
          <p:cNvGrpSpPr/>
          <p:nvPr/>
        </p:nvGrpSpPr>
        <p:grpSpPr>
          <a:xfrm>
            <a:off x="2188249" y="5089920"/>
            <a:ext cx="20069585" cy="3505767"/>
            <a:chOff x="2188249" y="5019008"/>
            <a:chExt cx="20069585" cy="3505767"/>
          </a:xfrm>
        </p:grpSpPr>
        <p:grpSp>
          <p:nvGrpSpPr>
            <p:cNvPr id="2" name="Group 1">
              <a:extLst>
                <a:ext uri="{FF2B5EF4-FFF2-40B4-BE49-F238E27FC236}">
                  <a16:creationId xmlns:a16="http://schemas.microsoft.com/office/drawing/2014/main" id="{B0451A45-637A-094E-8999-E6B11E450926}"/>
                </a:ext>
              </a:extLst>
            </p:cNvPr>
            <p:cNvGrpSpPr/>
            <p:nvPr/>
          </p:nvGrpSpPr>
          <p:grpSpPr>
            <a:xfrm>
              <a:off x="2188249" y="5019008"/>
              <a:ext cx="20069585" cy="3505767"/>
              <a:chOff x="2188249" y="5847683"/>
              <a:chExt cx="20069585" cy="3505767"/>
            </a:xfrm>
          </p:grpSpPr>
          <p:sp>
            <p:nvSpPr>
              <p:cNvPr id="6" name="Oval 5">
                <a:extLst>
                  <a:ext uri="{FF2B5EF4-FFF2-40B4-BE49-F238E27FC236}">
                    <a16:creationId xmlns:a16="http://schemas.microsoft.com/office/drawing/2014/main" id="{364F622C-B9A4-0345-B54E-11DB132F11ED}"/>
                  </a:ext>
                </a:extLst>
              </p:cNvPr>
              <p:cNvSpPr/>
              <p:nvPr/>
            </p:nvSpPr>
            <p:spPr>
              <a:xfrm>
                <a:off x="2188249" y="5847683"/>
                <a:ext cx="3505769" cy="35057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Lato Black" charset="0"/>
                  <a:ea typeface="Lato Black" charset="0"/>
                  <a:cs typeface="Lato Black" charset="0"/>
                </a:endParaRPr>
              </a:p>
            </p:txBody>
          </p:sp>
          <p:sp>
            <p:nvSpPr>
              <p:cNvPr id="8" name="Oval 7">
                <a:extLst>
                  <a:ext uri="{FF2B5EF4-FFF2-40B4-BE49-F238E27FC236}">
                    <a16:creationId xmlns:a16="http://schemas.microsoft.com/office/drawing/2014/main" id="{8E213A8A-DED8-E84F-A4AA-01019B47EFFB}"/>
                  </a:ext>
                </a:extLst>
              </p:cNvPr>
              <p:cNvSpPr/>
              <p:nvPr/>
            </p:nvSpPr>
            <p:spPr>
              <a:xfrm>
                <a:off x="7709521" y="5847683"/>
                <a:ext cx="3505769" cy="35057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Lato Black" charset="0"/>
                  <a:ea typeface="Lato Black" charset="0"/>
                  <a:cs typeface="Lato Black" charset="0"/>
                </a:endParaRPr>
              </a:p>
            </p:txBody>
          </p:sp>
          <p:sp>
            <p:nvSpPr>
              <p:cNvPr id="9" name="Oval 8">
                <a:extLst>
                  <a:ext uri="{FF2B5EF4-FFF2-40B4-BE49-F238E27FC236}">
                    <a16:creationId xmlns:a16="http://schemas.microsoft.com/office/drawing/2014/main" id="{E4C5F047-69AD-AE41-909D-10559545EDAC}"/>
                  </a:ext>
                </a:extLst>
              </p:cNvPr>
              <p:cNvSpPr/>
              <p:nvPr/>
            </p:nvSpPr>
            <p:spPr>
              <a:xfrm>
                <a:off x="13230793" y="5847683"/>
                <a:ext cx="3505769" cy="35057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Lato Black" charset="0"/>
                  <a:ea typeface="Lato Black" charset="0"/>
                  <a:cs typeface="Lato Black" charset="0"/>
                </a:endParaRPr>
              </a:p>
            </p:txBody>
          </p:sp>
          <p:sp>
            <p:nvSpPr>
              <p:cNvPr id="10" name="Oval 9">
                <a:extLst>
                  <a:ext uri="{FF2B5EF4-FFF2-40B4-BE49-F238E27FC236}">
                    <a16:creationId xmlns:a16="http://schemas.microsoft.com/office/drawing/2014/main" id="{1F6F1662-025A-594A-86F8-A0AA8BD2CA1D}"/>
                  </a:ext>
                </a:extLst>
              </p:cNvPr>
              <p:cNvSpPr/>
              <p:nvPr/>
            </p:nvSpPr>
            <p:spPr>
              <a:xfrm>
                <a:off x="18752065" y="5847683"/>
                <a:ext cx="3505769" cy="3505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latin typeface="Lato Black" charset="0"/>
                  <a:ea typeface="Lato Black" charset="0"/>
                  <a:cs typeface="Lato Black" charset="0"/>
                </a:endParaRPr>
              </a:p>
            </p:txBody>
          </p:sp>
          <p:sp>
            <p:nvSpPr>
              <p:cNvPr id="17" name="Rectangle 16">
                <a:extLst>
                  <a:ext uri="{FF2B5EF4-FFF2-40B4-BE49-F238E27FC236}">
                    <a16:creationId xmlns:a16="http://schemas.microsoft.com/office/drawing/2014/main" id="{936B28CD-8976-A34B-BF8E-25B8A59FFBF9}"/>
                  </a:ext>
                </a:extLst>
              </p:cNvPr>
              <p:cNvSpPr/>
              <p:nvPr/>
            </p:nvSpPr>
            <p:spPr>
              <a:xfrm>
                <a:off x="6354025" y="7541140"/>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18" name="Rectangle 17">
                <a:extLst>
                  <a:ext uri="{FF2B5EF4-FFF2-40B4-BE49-F238E27FC236}">
                    <a16:creationId xmlns:a16="http://schemas.microsoft.com/office/drawing/2014/main" id="{112BF7B5-FB54-574C-B46F-D0E1EBE123B3}"/>
                  </a:ext>
                </a:extLst>
              </p:cNvPr>
              <p:cNvSpPr/>
              <p:nvPr/>
            </p:nvSpPr>
            <p:spPr>
              <a:xfrm>
                <a:off x="11875297" y="7541140"/>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
            <p:nvSpPr>
              <p:cNvPr id="19" name="Rectangle 18">
                <a:extLst>
                  <a:ext uri="{FF2B5EF4-FFF2-40B4-BE49-F238E27FC236}">
                    <a16:creationId xmlns:a16="http://schemas.microsoft.com/office/drawing/2014/main" id="{50746BE0-01B7-C844-A517-1AFFB0841937}"/>
                  </a:ext>
                </a:extLst>
              </p:cNvPr>
              <p:cNvSpPr/>
              <p:nvPr/>
            </p:nvSpPr>
            <p:spPr>
              <a:xfrm>
                <a:off x="17396569" y="7541140"/>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
          <p:nvSpPr>
            <p:cNvPr id="21" name="TextBox 20">
              <a:extLst>
                <a:ext uri="{FF2B5EF4-FFF2-40B4-BE49-F238E27FC236}">
                  <a16:creationId xmlns:a16="http://schemas.microsoft.com/office/drawing/2014/main" id="{884419CF-7664-1F45-BF32-EE0FA567A78F}"/>
                </a:ext>
              </a:extLst>
            </p:cNvPr>
            <p:cNvSpPr txBox="1"/>
            <p:nvPr/>
          </p:nvSpPr>
          <p:spPr>
            <a:xfrm>
              <a:off x="2861909" y="6261355"/>
              <a:ext cx="2158448" cy="1015663"/>
            </a:xfrm>
            <a:prstGeom prst="rect">
              <a:avLst/>
            </a:prstGeom>
            <a:noFill/>
          </p:spPr>
          <p:txBody>
            <a:bodyPr wrap="square" rtlCol="0">
              <a:spAutoFit/>
            </a:bodyPr>
            <a:lstStyle/>
            <a:p>
              <a:pPr algn="ctr"/>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01</a:t>
              </a:r>
            </a:p>
          </p:txBody>
        </p:sp>
        <p:sp>
          <p:nvSpPr>
            <p:cNvPr id="22" name="TextBox 21">
              <a:extLst>
                <a:ext uri="{FF2B5EF4-FFF2-40B4-BE49-F238E27FC236}">
                  <a16:creationId xmlns:a16="http://schemas.microsoft.com/office/drawing/2014/main" id="{FC09D670-910D-8F45-AEA6-B3F43E74840B}"/>
                </a:ext>
              </a:extLst>
            </p:cNvPr>
            <p:cNvSpPr txBox="1"/>
            <p:nvPr/>
          </p:nvSpPr>
          <p:spPr>
            <a:xfrm>
              <a:off x="8383181" y="6261355"/>
              <a:ext cx="2158448" cy="1015663"/>
            </a:xfrm>
            <a:prstGeom prst="rect">
              <a:avLst/>
            </a:prstGeom>
            <a:noFill/>
          </p:spPr>
          <p:txBody>
            <a:bodyPr wrap="square" rtlCol="0">
              <a:spAutoFit/>
            </a:bodyPr>
            <a:lstStyle/>
            <a:p>
              <a:pPr algn="ctr"/>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02</a:t>
              </a:r>
            </a:p>
          </p:txBody>
        </p:sp>
        <p:sp>
          <p:nvSpPr>
            <p:cNvPr id="23" name="TextBox 22">
              <a:extLst>
                <a:ext uri="{FF2B5EF4-FFF2-40B4-BE49-F238E27FC236}">
                  <a16:creationId xmlns:a16="http://schemas.microsoft.com/office/drawing/2014/main" id="{60955D49-F27C-F743-8C37-50106A54CD1B}"/>
                </a:ext>
              </a:extLst>
            </p:cNvPr>
            <p:cNvSpPr txBox="1"/>
            <p:nvPr/>
          </p:nvSpPr>
          <p:spPr>
            <a:xfrm>
              <a:off x="13904453" y="6261355"/>
              <a:ext cx="2158448" cy="1015663"/>
            </a:xfrm>
            <a:prstGeom prst="rect">
              <a:avLst/>
            </a:prstGeom>
            <a:noFill/>
          </p:spPr>
          <p:txBody>
            <a:bodyPr wrap="square" rtlCol="0">
              <a:spAutoFit/>
            </a:bodyPr>
            <a:lstStyle/>
            <a:p>
              <a:pPr algn="ctr"/>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03</a:t>
              </a:r>
            </a:p>
          </p:txBody>
        </p:sp>
        <p:sp>
          <p:nvSpPr>
            <p:cNvPr id="24" name="TextBox 23">
              <a:extLst>
                <a:ext uri="{FF2B5EF4-FFF2-40B4-BE49-F238E27FC236}">
                  <a16:creationId xmlns:a16="http://schemas.microsoft.com/office/drawing/2014/main" id="{A31190C9-9A41-264E-84EE-2DBBBD7D120D}"/>
                </a:ext>
              </a:extLst>
            </p:cNvPr>
            <p:cNvSpPr txBox="1"/>
            <p:nvPr/>
          </p:nvSpPr>
          <p:spPr>
            <a:xfrm>
              <a:off x="19425725" y="6261355"/>
              <a:ext cx="2158448" cy="1015663"/>
            </a:xfrm>
            <a:prstGeom prst="rect">
              <a:avLst/>
            </a:prstGeom>
            <a:noFill/>
          </p:spPr>
          <p:txBody>
            <a:bodyPr wrap="square" rtlCol="0">
              <a:spAutoFit/>
            </a:bodyPr>
            <a:lstStyle/>
            <a:p>
              <a:pPr algn="ctr"/>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04</a:t>
              </a:r>
            </a:p>
          </p:txBody>
        </p:sp>
      </p:grpSp>
      <p:sp>
        <p:nvSpPr>
          <p:cNvPr id="25" name="TextBox 24">
            <a:extLst>
              <a:ext uri="{FF2B5EF4-FFF2-40B4-BE49-F238E27FC236}">
                <a16:creationId xmlns:a16="http://schemas.microsoft.com/office/drawing/2014/main" id="{BCC596CF-A700-0B4E-BC27-E0B1BD90047B}"/>
              </a:ext>
            </a:extLst>
          </p:cNvPr>
          <p:cNvSpPr txBox="1"/>
          <p:nvPr/>
        </p:nvSpPr>
        <p:spPr>
          <a:xfrm>
            <a:off x="1642027" y="1762299"/>
            <a:ext cx="9831516"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OUR PROCESS IS EASY</a:t>
            </a:r>
          </a:p>
        </p:txBody>
      </p:sp>
      <p:sp>
        <p:nvSpPr>
          <p:cNvPr id="26" name="Rectangle 25">
            <a:extLst>
              <a:ext uri="{FF2B5EF4-FFF2-40B4-BE49-F238E27FC236}">
                <a16:creationId xmlns:a16="http://schemas.microsoft.com/office/drawing/2014/main" id="{A97716AE-B2B6-0148-B419-FDC000CF6CEA}"/>
              </a:ext>
            </a:extLst>
          </p:cNvPr>
          <p:cNvSpPr/>
          <p:nvPr/>
        </p:nvSpPr>
        <p:spPr>
          <a:xfrm>
            <a:off x="1642026" y="10907645"/>
            <a:ext cx="20835201" cy="1815882"/>
          </a:xfrm>
          <a:prstGeom prst="rect">
            <a:avLst/>
          </a:prstGeom>
        </p:spPr>
        <p:txBody>
          <a:bodyPr wrap="square">
            <a:spAutoFit/>
          </a:bodyPr>
          <a:lstStyle/>
          <a:p>
            <a:r>
              <a:rPr lang="en-US" sz="2800" dirty="0">
                <a:solidFill>
                  <a:schemeClr val="tx1">
                    <a:lumMod val="50000"/>
                    <a:lumOff val="50000"/>
                  </a:schemeClr>
                </a:solidFill>
                <a:latin typeface="Lato" charset="0"/>
                <a:ea typeface="Lato" charset="0"/>
                <a:cs typeface="Lato" charset="0"/>
              </a:rPr>
              <a:t>With this in mind, the marketing department would inform the department to create a prototype. Marketers must link the price to the real and perceived value of the product, but they also must take into account supply costs, seasonal discounts, and prices used by competitors. In some cases. The production department would then start to manufacture the product, while the marketing department. Marketers must link the price to the real and perceived value of the product.</a:t>
            </a:r>
          </a:p>
        </p:txBody>
      </p:sp>
    </p:spTree>
    <p:extLst>
      <p:ext uri="{BB962C8B-B14F-4D97-AF65-F5344CB8AC3E}">
        <p14:creationId xmlns:p14="http://schemas.microsoft.com/office/powerpoint/2010/main" val="15082732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7B468BB6-B1B9-0D44-AD22-3D6AE43BEEBF}"/>
              </a:ext>
            </a:extLst>
          </p:cNvPr>
          <p:cNvSpPr txBox="1"/>
          <p:nvPr/>
        </p:nvSpPr>
        <p:spPr>
          <a:xfrm>
            <a:off x="1642027" y="1762299"/>
            <a:ext cx="12117516" cy="1015663"/>
          </a:xfrm>
          <a:prstGeom prst="rect">
            <a:avLst/>
          </a:prstGeom>
          <a:noFill/>
        </p:spPr>
        <p:txBody>
          <a:bodyPr wrap="square" rtlCol="0">
            <a:spAutoFit/>
          </a:bodyPr>
          <a:lstStyle/>
          <a:p>
            <a:r>
              <a:rPr lang="en-US" sz="6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LET’S REVIEW SOME CONCEPTS</a:t>
            </a:r>
          </a:p>
        </p:txBody>
      </p:sp>
      <p:grpSp>
        <p:nvGrpSpPr>
          <p:cNvPr id="3" name="Group 2">
            <a:extLst>
              <a:ext uri="{FF2B5EF4-FFF2-40B4-BE49-F238E27FC236}">
                <a16:creationId xmlns:a16="http://schemas.microsoft.com/office/drawing/2014/main" id="{A5D3298C-F364-AC45-8C41-9961C711419C}"/>
              </a:ext>
            </a:extLst>
          </p:cNvPr>
          <p:cNvGrpSpPr/>
          <p:nvPr/>
        </p:nvGrpSpPr>
        <p:grpSpPr>
          <a:xfrm>
            <a:off x="1627701" y="5087953"/>
            <a:ext cx="6704031" cy="2417084"/>
            <a:chOff x="1627701" y="4826695"/>
            <a:chExt cx="6704031" cy="2417084"/>
          </a:xfrm>
        </p:grpSpPr>
        <p:grpSp>
          <p:nvGrpSpPr>
            <p:cNvPr id="28" name="Group 27">
              <a:extLst>
                <a:ext uri="{FF2B5EF4-FFF2-40B4-BE49-F238E27FC236}">
                  <a16:creationId xmlns:a16="http://schemas.microsoft.com/office/drawing/2014/main" id="{01DB2E1E-651A-6E44-84EA-8297C0B2942E}"/>
                </a:ext>
              </a:extLst>
            </p:cNvPr>
            <p:cNvGrpSpPr/>
            <p:nvPr/>
          </p:nvGrpSpPr>
          <p:grpSpPr>
            <a:xfrm>
              <a:off x="1627701" y="4826695"/>
              <a:ext cx="6704031" cy="2417084"/>
              <a:chOff x="2008169" y="5740735"/>
              <a:chExt cx="6704031" cy="2417084"/>
            </a:xfrm>
          </p:grpSpPr>
          <p:sp>
            <p:nvSpPr>
              <p:cNvPr id="38" name="Subtitle 2">
                <a:extLst>
                  <a:ext uri="{FF2B5EF4-FFF2-40B4-BE49-F238E27FC236}">
                    <a16:creationId xmlns:a16="http://schemas.microsoft.com/office/drawing/2014/main" id="{EF315B46-9890-1843-AA95-597113433CAD}"/>
                  </a:ext>
                </a:extLst>
              </p:cNvPr>
              <p:cNvSpPr txBox="1">
                <a:spLocks/>
              </p:cNvSpPr>
              <p:nvPr/>
            </p:nvSpPr>
            <p:spPr>
              <a:xfrm>
                <a:off x="2008169" y="6387066"/>
                <a:ext cx="6704031" cy="177075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The production department would then start to manufacture the product, while the marketing department. </a:t>
                </a:r>
              </a:p>
            </p:txBody>
          </p:sp>
          <p:sp>
            <p:nvSpPr>
              <p:cNvPr id="39" name="TextBox 38">
                <a:extLst>
                  <a:ext uri="{FF2B5EF4-FFF2-40B4-BE49-F238E27FC236}">
                    <a16:creationId xmlns:a16="http://schemas.microsoft.com/office/drawing/2014/main" id="{030C2892-2103-3540-B7C5-6B172A605D17}"/>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TITLE ONE</a:t>
                </a:r>
              </a:p>
            </p:txBody>
          </p:sp>
        </p:grpSp>
        <p:sp>
          <p:nvSpPr>
            <p:cNvPr id="30" name="Rectangle 29">
              <a:extLst>
                <a:ext uri="{FF2B5EF4-FFF2-40B4-BE49-F238E27FC236}">
                  <a16:creationId xmlns:a16="http://schemas.microsoft.com/office/drawing/2014/main" id="{6C377BA3-F5E5-E942-9E7E-E183314604A6}"/>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32" name="Group 31">
            <a:extLst>
              <a:ext uri="{FF2B5EF4-FFF2-40B4-BE49-F238E27FC236}">
                <a16:creationId xmlns:a16="http://schemas.microsoft.com/office/drawing/2014/main" id="{76837913-D1BA-254D-9D83-EA3E31ED2C2B}"/>
              </a:ext>
            </a:extLst>
          </p:cNvPr>
          <p:cNvGrpSpPr/>
          <p:nvPr/>
        </p:nvGrpSpPr>
        <p:grpSpPr>
          <a:xfrm>
            <a:off x="8833023" y="5087953"/>
            <a:ext cx="6704031" cy="2417084"/>
            <a:chOff x="1627701" y="4826695"/>
            <a:chExt cx="6704031" cy="2417084"/>
          </a:xfrm>
        </p:grpSpPr>
        <p:grpSp>
          <p:nvGrpSpPr>
            <p:cNvPr id="37" name="Group 36">
              <a:extLst>
                <a:ext uri="{FF2B5EF4-FFF2-40B4-BE49-F238E27FC236}">
                  <a16:creationId xmlns:a16="http://schemas.microsoft.com/office/drawing/2014/main" id="{0C7003E5-C659-144F-BBAA-55A295DA5EA8}"/>
                </a:ext>
              </a:extLst>
            </p:cNvPr>
            <p:cNvGrpSpPr/>
            <p:nvPr/>
          </p:nvGrpSpPr>
          <p:grpSpPr>
            <a:xfrm>
              <a:off x="1627701" y="4826695"/>
              <a:ext cx="6704031" cy="2417084"/>
              <a:chOff x="2008169" y="5740735"/>
              <a:chExt cx="6704031" cy="2417084"/>
            </a:xfrm>
          </p:grpSpPr>
          <p:sp>
            <p:nvSpPr>
              <p:cNvPr id="41" name="Subtitle 2">
                <a:extLst>
                  <a:ext uri="{FF2B5EF4-FFF2-40B4-BE49-F238E27FC236}">
                    <a16:creationId xmlns:a16="http://schemas.microsoft.com/office/drawing/2014/main" id="{0FD6663C-6B73-DF41-8DBB-1143861B97B7}"/>
                  </a:ext>
                </a:extLst>
              </p:cNvPr>
              <p:cNvSpPr txBox="1">
                <a:spLocks/>
              </p:cNvSpPr>
              <p:nvPr/>
            </p:nvSpPr>
            <p:spPr>
              <a:xfrm>
                <a:off x="2008169" y="6387066"/>
                <a:ext cx="6704031" cy="177075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The production department would then start to manufacture the product, while the marketing department. </a:t>
                </a:r>
              </a:p>
            </p:txBody>
          </p:sp>
          <p:sp>
            <p:nvSpPr>
              <p:cNvPr id="42" name="TextBox 41">
                <a:extLst>
                  <a:ext uri="{FF2B5EF4-FFF2-40B4-BE49-F238E27FC236}">
                    <a16:creationId xmlns:a16="http://schemas.microsoft.com/office/drawing/2014/main" id="{5C05F4BB-E8D4-6340-ABD6-ADD1FF052EF1}"/>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TITLE TWO</a:t>
                </a:r>
              </a:p>
            </p:txBody>
          </p:sp>
        </p:grpSp>
        <p:sp>
          <p:nvSpPr>
            <p:cNvPr id="40" name="Rectangle 39">
              <a:extLst>
                <a:ext uri="{FF2B5EF4-FFF2-40B4-BE49-F238E27FC236}">
                  <a16:creationId xmlns:a16="http://schemas.microsoft.com/office/drawing/2014/main" id="{9B9B1661-69CC-634A-A898-4EC85B5EE651}"/>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3" name="Group 42">
            <a:extLst>
              <a:ext uri="{FF2B5EF4-FFF2-40B4-BE49-F238E27FC236}">
                <a16:creationId xmlns:a16="http://schemas.microsoft.com/office/drawing/2014/main" id="{81E29FDD-B5CD-1C43-B9D3-651C38521A6F}"/>
              </a:ext>
            </a:extLst>
          </p:cNvPr>
          <p:cNvGrpSpPr/>
          <p:nvPr/>
        </p:nvGrpSpPr>
        <p:grpSpPr>
          <a:xfrm>
            <a:off x="16038345" y="5087953"/>
            <a:ext cx="6704031" cy="2417084"/>
            <a:chOff x="1627701" y="4826695"/>
            <a:chExt cx="6704031" cy="2417084"/>
          </a:xfrm>
        </p:grpSpPr>
        <p:grpSp>
          <p:nvGrpSpPr>
            <p:cNvPr id="44" name="Group 43">
              <a:extLst>
                <a:ext uri="{FF2B5EF4-FFF2-40B4-BE49-F238E27FC236}">
                  <a16:creationId xmlns:a16="http://schemas.microsoft.com/office/drawing/2014/main" id="{19595575-F544-DF49-B93D-198AD532E936}"/>
                </a:ext>
              </a:extLst>
            </p:cNvPr>
            <p:cNvGrpSpPr/>
            <p:nvPr/>
          </p:nvGrpSpPr>
          <p:grpSpPr>
            <a:xfrm>
              <a:off x="1627701" y="4826695"/>
              <a:ext cx="6704031" cy="2417084"/>
              <a:chOff x="2008169" y="5740735"/>
              <a:chExt cx="6704031" cy="2417084"/>
            </a:xfrm>
          </p:grpSpPr>
          <p:sp>
            <p:nvSpPr>
              <p:cNvPr id="46" name="Subtitle 2">
                <a:extLst>
                  <a:ext uri="{FF2B5EF4-FFF2-40B4-BE49-F238E27FC236}">
                    <a16:creationId xmlns:a16="http://schemas.microsoft.com/office/drawing/2014/main" id="{BD4D99B7-E0C3-7948-AA75-7AA0EEC8366E}"/>
                  </a:ext>
                </a:extLst>
              </p:cNvPr>
              <p:cNvSpPr txBox="1">
                <a:spLocks/>
              </p:cNvSpPr>
              <p:nvPr/>
            </p:nvSpPr>
            <p:spPr>
              <a:xfrm>
                <a:off x="2008169" y="6387066"/>
                <a:ext cx="6704031" cy="177075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The production department would then start to manufacture the product, while the marketing department. </a:t>
                </a:r>
              </a:p>
            </p:txBody>
          </p:sp>
          <p:sp>
            <p:nvSpPr>
              <p:cNvPr id="47" name="TextBox 46">
                <a:extLst>
                  <a:ext uri="{FF2B5EF4-FFF2-40B4-BE49-F238E27FC236}">
                    <a16:creationId xmlns:a16="http://schemas.microsoft.com/office/drawing/2014/main" id="{1690B952-25D9-7742-AF61-2D2BEFF94E4A}"/>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TITLE TREE</a:t>
                </a:r>
              </a:p>
            </p:txBody>
          </p:sp>
        </p:grpSp>
        <p:sp>
          <p:nvSpPr>
            <p:cNvPr id="45" name="Rectangle 44">
              <a:extLst>
                <a:ext uri="{FF2B5EF4-FFF2-40B4-BE49-F238E27FC236}">
                  <a16:creationId xmlns:a16="http://schemas.microsoft.com/office/drawing/2014/main" id="{BFCCF6CA-7CE1-694F-B5D6-AAEB4B495E4B}"/>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48" name="Group 47">
            <a:extLst>
              <a:ext uri="{FF2B5EF4-FFF2-40B4-BE49-F238E27FC236}">
                <a16:creationId xmlns:a16="http://schemas.microsoft.com/office/drawing/2014/main" id="{B8E3745F-0EAE-6C44-BEF4-6B12EB6C9817}"/>
              </a:ext>
            </a:extLst>
          </p:cNvPr>
          <p:cNvGrpSpPr/>
          <p:nvPr/>
        </p:nvGrpSpPr>
        <p:grpSpPr>
          <a:xfrm>
            <a:off x="1627701" y="8712897"/>
            <a:ext cx="6704031" cy="2417084"/>
            <a:chOff x="1627701" y="4826695"/>
            <a:chExt cx="6704031" cy="2417084"/>
          </a:xfrm>
        </p:grpSpPr>
        <p:grpSp>
          <p:nvGrpSpPr>
            <p:cNvPr id="49" name="Group 48">
              <a:extLst>
                <a:ext uri="{FF2B5EF4-FFF2-40B4-BE49-F238E27FC236}">
                  <a16:creationId xmlns:a16="http://schemas.microsoft.com/office/drawing/2014/main" id="{75A7EB5A-798A-A146-B5AF-13974234D8EF}"/>
                </a:ext>
              </a:extLst>
            </p:cNvPr>
            <p:cNvGrpSpPr/>
            <p:nvPr/>
          </p:nvGrpSpPr>
          <p:grpSpPr>
            <a:xfrm>
              <a:off x="1627701" y="4826695"/>
              <a:ext cx="6704031" cy="2417084"/>
              <a:chOff x="2008169" y="5740735"/>
              <a:chExt cx="6704031" cy="2417084"/>
            </a:xfrm>
          </p:grpSpPr>
          <p:sp>
            <p:nvSpPr>
              <p:cNvPr id="51" name="Subtitle 2">
                <a:extLst>
                  <a:ext uri="{FF2B5EF4-FFF2-40B4-BE49-F238E27FC236}">
                    <a16:creationId xmlns:a16="http://schemas.microsoft.com/office/drawing/2014/main" id="{C55619FA-A526-C94A-A162-C5318385F23C}"/>
                  </a:ext>
                </a:extLst>
              </p:cNvPr>
              <p:cNvSpPr txBox="1">
                <a:spLocks/>
              </p:cNvSpPr>
              <p:nvPr/>
            </p:nvSpPr>
            <p:spPr>
              <a:xfrm>
                <a:off x="2008169" y="6387066"/>
                <a:ext cx="6704031" cy="177075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The production department would then start to manufacture the product, while the marketing department. </a:t>
                </a:r>
              </a:p>
            </p:txBody>
          </p:sp>
          <p:sp>
            <p:nvSpPr>
              <p:cNvPr id="52" name="TextBox 51">
                <a:extLst>
                  <a:ext uri="{FF2B5EF4-FFF2-40B4-BE49-F238E27FC236}">
                    <a16:creationId xmlns:a16="http://schemas.microsoft.com/office/drawing/2014/main" id="{9833CDD6-E3B5-0E41-AD8E-1CDA6FB41D87}"/>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TITLE FOUR</a:t>
                </a:r>
              </a:p>
            </p:txBody>
          </p:sp>
        </p:grpSp>
        <p:sp>
          <p:nvSpPr>
            <p:cNvPr id="50" name="Rectangle 49">
              <a:extLst>
                <a:ext uri="{FF2B5EF4-FFF2-40B4-BE49-F238E27FC236}">
                  <a16:creationId xmlns:a16="http://schemas.microsoft.com/office/drawing/2014/main" id="{6D08449E-1834-0B46-923B-9F2DA3E78D44}"/>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53" name="Group 52">
            <a:extLst>
              <a:ext uri="{FF2B5EF4-FFF2-40B4-BE49-F238E27FC236}">
                <a16:creationId xmlns:a16="http://schemas.microsoft.com/office/drawing/2014/main" id="{8D78B981-D946-1C4C-B468-BA657D515A9F}"/>
              </a:ext>
            </a:extLst>
          </p:cNvPr>
          <p:cNvGrpSpPr/>
          <p:nvPr/>
        </p:nvGrpSpPr>
        <p:grpSpPr>
          <a:xfrm>
            <a:off x="8833023" y="8712897"/>
            <a:ext cx="6704031" cy="2417084"/>
            <a:chOff x="1627701" y="4826695"/>
            <a:chExt cx="6704031" cy="2417084"/>
          </a:xfrm>
        </p:grpSpPr>
        <p:grpSp>
          <p:nvGrpSpPr>
            <p:cNvPr id="54" name="Group 53">
              <a:extLst>
                <a:ext uri="{FF2B5EF4-FFF2-40B4-BE49-F238E27FC236}">
                  <a16:creationId xmlns:a16="http://schemas.microsoft.com/office/drawing/2014/main" id="{91F3E87E-D060-3541-83A8-B73EF8131AF8}"/>
                </a:ext>
              </a:extLst>
            </p:cNvPr>
            <p:cNvGrpSpPr/>
            <p:nvPr/>
          </p:nvGrpSpPr>
          <p:grpSpPr>
            <a:xfrm>
              <a:off x="1627701" y="4826695"/>
              <a:ext cx="6704031" cy="2417084"/>
              <a:chOff x="2008169" y="5740735"/>
              <a:chExt cx="6704031" cy="2417084"/>
            </a:xfrm>
          </p:grpSpPr>
          <p:sp>
            <p:nvSpPr>
              <p:cNvPr id="56" name="Subtitle 2">
                <a:extLst>
                  <a:ext uri="{FF2B5EF4-FFF2-40B4-BE49-F238E27FC236}">
                    <a16:creationId xmlns:a16="http://schemas.microsoft.com/office/drawing/2014/main" id="{39C35FD7-D11C-FF4B-830E-6022D2AC720D}"/>
                  </a:ext>
                </a:extLst>
              </p:cNvPr>
              <p:cNvSpPr txBox="1">
                <a:spLocks/>
              </p:cNvSpPr>
              <p:nvPr/>
            </p:nvSpPr>
            <p:spPr>
              <a:xfrm>
                <a:off x="2008169" y="6387066"/>
                <a:ext cx="6704031" cy="177075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The production department would then start to manufacture the product, while the marketing department. </a:t>
                </a:r>
              </a:p>
            </p:txBody>
          </p:sp>
          <p:sp>
            <p:nvSpPr>
              <p:cNvPr id="57" name="TextBox 56">
                <a:extLst>
                  <a:ext uri="{FF2B5EF4-FFF2-40B4-BE49-F238E27FC236}">
                    <a16:creationId xmlns:a16="http://schemas.microsoft.com/office/drawing/2014/main" id="{B56C9214-AB83-5745-B576-04B6E920BA8E}"/>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TITLE FIVE</a:t>
                </a:r>
              </a:p>
            </p:txBody>
          </p:sp>
        </p:grpSp>
        <p:sp>
          <p:nvSpPr>
            <p:cNvPr id="55" name="Rectangle 54">
              <a:extLst>
                <a:ext uri="{FF2B5EF4-FFF2-40B4-BE49-F238E27FC236}">
                  <a16:creationId xmlns:a16="http://schemas.microsoft.com/office/drawing/2014/main" id="{54DA445A-8003-694F-9D62-FDFFD8798B61}"/>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grpSp>
        <p:nvGrpSpPr>
          <p:cNvPr id="58" name="Group 57">
            <a:extLst>
              <a:ext uri="{FF2B5EF4-FFF2-40B4-BE49-F238E27FC236}">
                <a16:creationId xmlns:a16="http://schemas.microsoft.com/office/drawing/2014/main" id="{1B88B332-D103-E64D-91C4-B37EC444D4BD}"/>
              </a:ext>
            </a:extLst>
          </p:cNvPr>
          <p:cNvGrpSpPr/>
          <p:nvPr/>
        </p:nvGrpSpPr>
        <p:grpSpPr>
          <a:xfrm>
            <a:off x="16038345" y="8712897"/>
            <a:ext cx="6704031" cy="2417084"/>
            <a:chOff x="1627701" y="4826695"/>
            <a:chExt cx="6704031" cy="2417084"/>
          </a:xfrm>
        </p:grpSpPr>
        <p:grpSp>
          <p:nvGrpSpPr>
            <p:cNvPr id="59" name="Group 58">
              <a:extLst>
                <a:ext uri="{FF2B5EF4-FFF2-40B4-BE49-F238E27FC236}">
                  <a16:creationId xmlns:a16="http://schemas.microsoft.com/office/drawing/2014/main" id="{9F53DB44-25D1-AB4A-B40E-32C89074711F}"/>
                </a:ext>
              </a:extLst>
            </p:cNvPr>
            <p:cNvGrpSpPr/>
            <p:nvPr/>
          </p:nvGrpSpPr>
          <p:grpSpPr>
            <a:xfrm>
              <a:off x="1627701" y="4826695"/>
              <a:ext cx="6704031" cy="2417084"/>
              <a:chOff x="2008169" y="5740735"/>
              <a:chExt cx="6704031" cy="2417084"/>
            </a:xfrm>
          </p:grpSpPr>
          <p:sp>
            <p:nvSpPr>
              <p:cNvPr id="61" name="Subtitle 2">
                <a:extLst>
                  <a:ext uri="{FF2B5EF4-FFF2-40B4-BE49-F238E27FC236}">
                    <a16:creationId xmlns:a16="http://schemas.microsoft.com/office/drawing/2014/main" id="{85C8E079-E64F-504A-83D1-09F61BA56C6E}"/>
                  </a:ext>
                </a:extLst>
              </p:cNvPr>
              <p:cNvSpPr txBox="1">
                <a:spLocks/>
              </p:cNvSpPr>
              <p:nvPr/>
            </p:nvSpPr>
            <p:spPr>
              <a:xfrm>
                <a:off x="2008169" y="6387066"/>
                <a:ext cx="6704031" cy="1770753"/>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The production department would then start to manufacture the product, while the marketing department. </a:t>
                </a:r>
              </a:p>
            </p:txBody>
          </p:sp>
          <p:sp>
            <p:nvSpPr>
              <p:cNvPr id="62" name="TextBox 61">
                <a:extLst>
                  <a:ext uri="{FF2B5EF4-FFF2-40B4-BE49-F238E27FC236}">
                    <a16:creationId xmlns:a16="http://schemas.microsoft.com/office/drawing/2014/main" id="{3F14C7A2-57E8-744B-B965-8895463352E7}"/>
                  </a:ext>
                </a:extLst>
              </p:cNvPr>
              <p:cNvSpPr txBox="1"/>
              <p:nvPr/>
            </p:nvSpPr>
            <p:spPr>
              <a:xfrm>
                <a:off x="3195260" y="5740735"/>
                <a:ext cx="2934301"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TITLE SIX</a:t>
                </a:r>
              </a:p>
            </p:txBody>
          </p:sp>
        </p:grpSp>
        <p:sp>
          <p:nvSpPr>
            <p:cNvPr id="60" name="Rectangle 59">
              <a:extLst>
                <a:ext uri="{FF2B5EF4-FFF2-40B4-BE49-F238E27FC236}">
                  <a16:creationId xmlns:a16="http://schemas.microsoft.com/office/drawing/2014/main" id="{8639E7A5-730E-8242-80B1-0026D379151C}"/>
                </a:ext>
              </a:extLst>
            </p:cNvPr>
            <p:cNvSpPr/>
            <p:nvPr/>
          </p:nvSpPr>
          <p:spPr>
            <a:xfrm>
              <a:off x="1850351" y="5093138"/>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3283756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ubtitle 2">
            <a:extLst>
              <a:ext uri="{FF2B5EF4-FFF2-40B4-BE49-F238E27FC236}">
                <a16:creationId xmlns:a16="http://schemas.microsoft.com/office/drawing/2014/main" id="{6D0A692D-9C0C-174F-BAB3-F4EB5986FFFD}"/>
              </a:ext>
            </a:extLst>
          </p:cNvPr>
          <p:cNvSpPr txBox="1">
            <a:spLocks/>
          </p:cNvSpPr>
          <p:nvPr/>
        </p:nvSpPr>
        <p:spPr>
          <a:xfrm>
            <a:off x="8499977" y="12245625"/>
            <a:ext cx="7530100" cy="70956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299"/>
              </a:lnSpc>
            </a:pPr>
            <a:r>
              <a:rPr lang="en-US" sz="2800" dirty="0">
                <a:solidFill>
                  <a:srgbClr val="7F7F7F"/>
                </a:solidFill>
                <a:latin typeface="Lato" charset="0"/>
                <a:ea typeface="Lato" charset="0"/>
                <a:cs typeface="Lato" charset="0"/>
              </a:rPr>
              <a:t>You can insert graphs from </a:t>
            </a:r>
            <a:r>
              <a:rPr lang="en-US" sz="2800" u="sng" dirty="0">
                <a:solidFill>
                  <a:srgbClr val="7F7F7F"/>
                </a:solidFill>
                <a:latin typeface="Lato" charset="0"/>
                <a:ea typeface="Lato" charset="0"/>
                <a:cs typeface="Lato" charset="0"/>
              </a:rPr>
              <a:t>Google Sheets</a:t>
            </a:r>
          </a:p>
        </p:txBody>
      </p:sp>
      <p:grpSp>
        <p:nvGrpSpPr>
          <p:cNvPr id="3" name="Group 2">
            <a:extLst>
              <a:ext uri="{FF2B5EF4-FFF2-40B4-BE49-F238E27FC236}">
                <a16:creationId xmlns:a16="http://schemas.microsoft.com/office/drawing/2014/main" id="{9E8FA924-1574-144B-9314-BD1FE8F84699}"/>
              </a:ext>
            </a:extLst>
          </p:cNvPr>
          <p:cNvGrpSpPr/>
          <p:nvPr/>
        </p:nvGrpSpPr>
        <p:grpSpPr>
          <a:xfrm>
            <a:off x="6979987" y="1336082"/>
            <a:ext cx="10417676" cy="10182526"/>
            <a:chOff x="8252557" y="2555864"/>
            <a:chExt cx="7872536" cy="7694836"/>
          </a:xfrm>
        </p:grpSpPr>
        <p:sp>
          <p:nvSpPr>
            <p:cNvPr id="30" name="Freeform: Shape 7">
              <a:extLst>
                <a:ext uri="{FF2B5EF4-FFF2-40B4-BE49-F238E27FC236}">
                  <a16:creationId xmlns:a16="http://schemas.microsoft.com/office/drawing/2014/main" id="{B925C7BF-92C0-214D-8435-04FE5BC70311}"/>
                </a:ext>
              </a:extLst>
            </p:cNvPr>
            <p:cNvSpPr/>
            <p:nvPr/>
          </p:nvSpPr>
          <p:spPr>
            <a:xfrm>
              <a:off x="8252557" y="2830488"/>
              <a:ext cx="4014351" cy="4019735"/>
            </a:xfrm>
            <a:custGeom>
              <a:avLst/>
              <a:gdLst/>
              <a:ahLst/>
              <a:cxnLst>
                <a:cxn ang="3cd4">
                  <a:pos x="hc" y="t"/>
                </a:cxn>
                <a:cxn ang="cd2">
                  <a:pos x="l" y="vc"/>
                </a:cxn>
                <a:cxn ang="cd4">
                  <a:pos x="hc" y="b"/>
                </a:cxn>
                <a:cxn ang="0">
                  <a:pos x="r" y="vc"/>
                </a:cxn>
              </a:cxnLst>
              <a:rect l="l" t="t" r="r" b="b"/>
              <a:pathLst>
                <a:path w="1492" h="1494">
                  <a:moveTo>
                    <a:pt x="1492" y="0"/>
                  </a:moveTo>
                  <a:cubicBezTo>
                    <a:pt x="667" y="0"/>
                    <a:pt x="0" y="670"/>
                    <a:pt x="0" y="1494"/>
                  </a:cubicBezTo>
                  <a:lnTo>
                    <a:pt x="1492" y="1494"/>
                  </a:lnTo>
                  <a:close/>
                </a:path>
              </a:pathLst>
            </a:custGeom>
            <a:solidFill>
              <a:schemeClr val="accent2"/>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2" name="Freeform: Shape 8">
              <a:extLst>
                <a:ext uri="{FF2B5EF4-FFF2-40B4-BE49-F238E27FC236}">
                  <a16:creationId xmlns:a16="http://schemas.microsoft.com/office/drawing/2014/main" id="{F5CAE38E-2E46-0B4D-BF23-006CEE710E15}"/>
                </a:ext>
              </a:extLst>
            </p:cNvPr>
            <p:cNvSpPr/>
            <p:nvPr/>
          </p:nvSpPr>
          <p:spPr>
            <a:xfrm>
              <a:off x="12283062" y="2555864"/>
              <a:ext cx="3842031" cy="7694836"/>
            </a:xfrm>
            <a:custGeom>
              <a:avLst/>
              <a:gdLst/>
              <a:ahLst/>
              <a:cxnLst>
                <a:cxn ang="3cd4">
                  <a:pos x="hc" y="t"/>
                </a:cxn>
                <a:cxn ang="cd2">
                  <a:pos x="l" y="vc"/>
                </a:cxn>
                <a:cxn ang="cd4">
                  <a:pos x="hc" y="b"/>
                </a:cxn>
                <a:cxn ang="0">
                  <a:pos x="r" y="vc"/>
                </a:cxn>
              </a:cxnLst>
              <a:rect l="l" t="t" r="r" b="b"/>
              <a:pathLst>
                <a:path w="1428" h="2859">
                  <a:moveTo>
                    <a:pt x="0" y="2859"/>
                  </a:moveTo>
                  <a:lnTo>
                    <a:pt x="0" y="0"/>
                  </a:lnTo>
                  <a:cubicBezTo>
                    <a:pt x="789" y="0"/>
                    <a:pt x="1428" y="640"/>
                    <a:pt x="1428" y="1430"/>
                  </a:cubicBezTo>
                  <a:cubicBezTo>
                    <a:pt x="1428" y="2219"/>
                    <a:pt x="789" y="2859"/>
                    <a:pt x="0" y="2859"/>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7" name="Freeform: Shape 9">
              <a:extLst>
                <a:ext uri="{FF2B5EF4-FFF2-40B4-BE49-F238E27FC236}">
                  <a16:creationId xmlns:a16="http://schemas.microsoft.com/office/drawing/2014/main" id="{8A5F81B8-AC87-654B-94B5-66B47CDBDD86}"/>
                </a:ext>
              </a:extLst>
            </p:cNvPr>
            <p:cNvSpPr/>
            <p:nvPr/>
          </p:nvSpPr>
          <p:spPr>
            <a:xfrm>
              <a:off x="8484102" y="6860992"/>
              <a:ext cx="3782798" cy="2676233"/>
            </a:xfrm>
            <a:custGeom>
              <a:avLst/>
              <a:gdLst/>
              <a:ahLst/>
              <a:cxnLst>
                <a:cxn ang="3cd4">
                  <a:pos x="hc" y="t"/>
                </a:cxn>
                <a:cxn ang="cd2">
                  <a:pos x="l" y="vc"/>
                </a:cxn>
                <a:cxn ang="cd4">
                  <a:pos x="hc" y="b"/>
                </a:cxn>
                <a:cxn ang="0">
                  <a:pos x="r" y="vc"/>
                </a:cxn>
              </a:cxnLst>
              <a:rect l="l" t="t" r="r" b="b"/>
              <a:pathLst>
                <a:path w="1406" h="995">
                  <a:moveTo>
                    <a:pt x="0" y="4"/>
                  </a:moveTo>
                  <a:cubicBezTo>
                    <a:pt x="1" y="362"/>
                    <a:pt x="139" y="721"/>
                    <a:pt x="411" y="995"/>
                  </a:cubicBezTo>
                  <a:lnTo>
                    <a:pt x="1406" y="0"/>
                  </a:lnTo>
                  <a:close/>
                </a:path>
              </a:pathLst>
            </a:custGeom>
            <a:solidFill>
              <a:schemeClr val="accent3"/>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0" name="Freeform: Shape 10">
              <a:extLst>
                <a:ext uri="{FF2B5EF4-FFF2-40B4-BE49-F238E27FC236}">
                  <a16:creationId xmlns:a16="http://schemas.microsoft.com/office/drawing/2014/main" id="{27AB19F9-562D-CB43-80DE-D41D2B06C06A}"/>
                </a:ext>
              </a:extLst>
            </p:cNvPr>
            <p:cNvSpPr/>
            <p:nvPr/>
          </p:nvSpPr>
          <p:spPr>
            <a:xfrm>
              <a:off x="9838374" y="6871761"/>
              <a:ext cx="2428534" cy="3182402"/>
            </a:xfrm>
            <a:custGeom>
              <a:avLst/>
              <a:gdLst/>
              <a:ahLst/>
              <a:cxnLst>
                <a:cxn ang="3cd4">
                  <a:pos x="hc" y="t"/>
                </a:cxn>
                <a:cxn ang="cd2">
                  <a:pos x="l" y="vc"/>
                </a:cxn>
                <a:cxn ang="cd4">
                  <a:pos x="hc" y="b"/>
                </a:cxn>
                <a:cxn ang="0">
                  <a:pos x="r" y="vc"/>
                </a:cxn>
              </a:cxnLst>
              <a:rect l="l" t="t" r="r" b="b"/>
              <a:pathLst>
                <a:path w="903" h="1183">
                  <a:moveTo>
                    <a:pt x="903" y="0"/>
                  </a:moveTo>
                  <a:lnTo>
                    <a:pt x="0" y="903"/>
                  </a:lnTo>
                  <a:cubicBezTo>
                    <a:pt x="112" y="1017"/>
                    <a:pt x="256" y="1116"/>
                    <a:pt x="412" y="1183"/>
                  </a:cubicBezTo>
                  <a:close/>
                </a:path>
              </a:pathLst>
            </a:custGeom>
            <a:solidFill>
              <a:schemeClr val="accent4"/>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1" name="Freeform: Shape 11">
              <a:extLst>
                <a:ext uri="{FF2B5EF4-FFF2-40B4-BE49-F238E27FC236}">
                  <a16:creationId xmlns:a16="http://schemas.microsoft.com/office/drawing/2014/main" id="{33D3492F-2226-084A-A4D5-D7D617250198}"/>
                </a:ext>
              </a:extLst>
            </p:cNvPr>
            <p:cNvSpPr/>
            <p:nvPr/>
          </p:nvSpPr>
          <p:spPr>
            <a:xfrm>
              <a:off x="11079565" y="6895985"/>
              <a:ext cx="1187343" cy="3098938"/>
            </a:xfrm>
            <a:custGeom>
              <a:avLst/>
              <a:gdLst/>
              <a:ahLst/>
              <a:cxnLst>
                <a:cxn ang="3cd4">
                  <a:pos x="hc" y="t"/>
                </a:cxn>
                <a:cxn ang="cd2">
                  <a:pos x="l" y="vc"/>
                </a:cxn>
                <a:cxn ang="cd4">
                  <a:pos x="hc" y="b"/>
                </a:cxn>
                <a:cxn ang="0">
                  <a:pos x="r" y="vc"/>
                </a:cxn>
              </a:cxnLst>
              <a:rect l="l" t="t" r="r" b="b"/>
              <a:pathLst>
                <a:path w="442" h="1152">
                  <a:moveTo>
                    <a:pt x="442" y="0"/>
                  </a:moveTo>
                  <a:lnTo>
                    <a:pt x="0" y="1066"/>
                  </a:lnTo>
                  <a:cubicBezTo>
                    <a:pt x="132" y="1119"/>
                    <a:pt x="287" y="1152"/>
                    <a:pt x="440" y="1152"/>
                  </a:cubicBezTo>
                  <a:close/>
                </a:path>
              </a:pathLst>
            </a:custGeom>
            <a:solidFill>
              <a:schemeClr val="accent6"/>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2" name="TextBox 41">
              <a:extLst>
                <a:ext uri="{FF2B5EF4-FFF2-40B4-BE49-F238E27FC236}">
                  <a16:creationId xmlns:a16="http://schemas.microsoft.com/office/drawing/2014/main" id="{E71A4DAA-85C0-7243-8F11-1A9941CEA649}"/>
                </a:ext>
              </a:extLst>
            </p:cNvPr>
            <p:cNvSpPr txBox="1"/>
            <p:nvPr/>
          </p:nvSpPr>
          <p:spPr>
            <a:xfrm>
              <a:off x="13052789" y="5880322"/>
              <a:ext cx="1823089" cy="1015663"/>
            </a:xfrm>
            <a:prstGeom prst="rect">
              <a:avLst/>
            </a:prstGeom>
            <a:noFill/>
          </p:spPr>
          <p:txBody>
            <a:bodyPr wrap="square" rtlCol="0">
              <a:spAutoFit/>
            </a:bodyPr>
            <a:lstStyle/>
            <a:p>
              <a:pPr algn="ctr"/>
              <a:r>
                <a:rPr lang="en-US" sz="6000" dirty="0">
                  <a:solidFill>
                    <a:schemeClr val="bg1"/>
                  </a:solidFill>
                  <a:latin typeface="Lato" charset="0"/>
                  <a:ea typeface="Lato" charset="0"/>
                  <a:cs typeface="Lato" charset="0"/>
                </a:rPr>
                <a:t>50%</a:t>
              </a:r>
            </a:p>
          </p:txBody>
        </p:sp>
        <p:sp>
          <p:nvSpPr>
            <p:cNvPr id="43" name="TextBox 42">
              <a:extLst>
                <a:ext uri="{FF2B5EF4-FFF2-40B4-BE49-F238E27FC236}">
                  <a16:creationId xmlns:a16="http://schemas.microsoft.com/office/drawing/2014/main" id="{3F4629CA-294D-064B-BA08-FA97C718086B}"/>
                </a:ext>
              </a:extLst>
            </p:cNvPr>
            <p:cNvSpPr txBox="1"/>
            <p:nvPr/>
          </p:nvSpPr>
          <p:spPr>
            <a:xfrm>
              <a:off x="9676543" y="4840355"/>
              <a:ext cx="1823089" cy="1015663"/>
            </a:xfrm>
            <a:prstGeom prst="rect">
              <a:avLst/>
            </a:prstGeom>
            <a:noFill/>
          </p:spPr>
          <p:txBody>
            <a:bodyPr wrap="square" rtlCol="0">
              <a:spAutoFit/>
            </a:bodyPr>
            <a:lstStyle/>
            <a:p>
              <a:pPr algn="ctr"/>
              <a:r>
                <a:rPr lang="en-US" sz="6000" dirty="0">
                  <a:solidFill>
                    <a:schemeClr val="bg1"/>
                  </a:solidFill>
                  <a:latin typeface="Lato" charset="0"/>
                  <a:ea typeface="Lato" charset="0"/>
                  <a:cs typeface="Lato" charset="0"/>
                </a:rPr>
                <a:t>35%</a:t>
              </a:r>
            </a:p>
          </p:txBody>
        </p:sp>
        <p:sp>
          <p:nvSpPr>
            <p:cNvPr id="44" name="TextBox 43">
              <a:extLst>
                <a:ext uri="{FF2B5EF4-FFF2-40B4-BE49-F238E27FC236}">
                  <a16:creationId xmlns:a16="http://schemas.microsoft.com/office/drawing/2014/main" id="{8FF802A3-D059-F149-BB21-D9C771A154E5}"/>
                </a:ext>
              </a:extLst>
            </p:cNvPr>
            <p:cNvSpPr txBox="1"/>
            <p:nvPr/>
          </p:nvSpPr>
          <p:spPr>
            <a:xfrm>
              <a:off x="9008821" y="7183445"/>
              <a:ext cx="1823089" cy="1015663"/>
            </a:xfrm>
            <a:prstGeom prst="rect">
              <a:avLst/>
            </a:prstGeom>
            <a:noFill/>
          </p:spPr>
          <p:txBody>
            <a:bodyPr wrap="square" rtlCol="0">
              <a:spAutoFit/>
            </a:bodyPr>
            <a:lstStyle/>
            <a:p>
              <a:pPr algn="ctr"/>
              <a:r>
                <a:rPr lang="en-US" sz="6000" dirty="0">
                  <a:solidFill>
                    <a:schemeClr val="tx2"/>
                  </a:solidFill>
                  <a:latin typeface="Lato" charset="0"/>
                  <a:ea typeface="Lato" charset="0"/>
                  <a:cs typeface="Lato" charset="0"/>
                </a:rPr>
                <a:t>20%</a:t>
              </a:r>
            </a:p>
          </p:txBody>
        </p:sp>
        <p:sp>
          <p:nvSpPr>
            <p:cNvPr id="45" name="TextBox 44">
              <a:extLst>
                <a:ext uri="{FF2B5EF4-FFF2-40B4-BE49-F238E27FC236}">
                  <a16:creationId xmlns:a16="http://schemas.microsoft.com/office/drawing/2014/main" id="{5F655B27-143A-0440-8596-F63C15BA1E7E}"/>
                </a:ext>
              </a:extLst>
            </p:cNvPr>
            <p:cNvSpPr txBox="1"/>
            <p:nvPr/>
          </p:nvSpPr>
          <p:spPr>
            <a:xfrm>
              <a:off x="9850147" y="8795476"/>
              <a:ext cx="1823089" cy="584775"/>
            </a:xfrm>
            <a:prstGeom prst="rect">
              <a:avLst/>
            </a:prstGeom>
            <a:noFill/>
          </p:spPr>
          <p:txBody>
            <a:bodyPr wrap="square" rtlCol="0">
              <a:spAutoFit/>
            </a:bodyPr>
            <a:lstStyle/>
            <a:p>
              <a:pPr algn="ctr"/>
              <a:r>
                <a:rPr lang="en-US" sz="3200" dirty="0">
                  <a:solidFill>
                    <a:schemeClr val="tx2"/>
                  </a:solidFill>
                  <a:latin typeface="Lato" charset="0"/>
                  <a:ea typeface="Lato" charset="0"/>
                  <a:cs typeface="Lato" charset="0"/>
                </a:rPr>
                <a:t>15%</a:t>
              </a:r>
            </a:p>
          </p:txBody>
        </p:sp>
        <p:sp>
          <p:nvSpPr>
            <p:cNvPr id="46" name="TextBox 45">
              <a:extLst>
                <a:ext uri="{FF2B5EF4-FFF2-40B4-BE49-F238E27FC236}">
                  <a16:creationId xmlns:a16="http://schemas.microsoft.com/office/drawing/2014/main" id="{9BE8B63A-CCDA-6C4C-ACAC-80545F5D0447}"/>
                </a:ext>
              </a:extLst>
            </p:cNvPr>
            <p:cNvSpPr txBox="1"/>
            <p:nvPr/>
          </p:nvSpPr>
          <p:spPr>
            <a:xfrm>
              <a:off x="10878050" y="9037817"/>
              <a:ext cx="1823089" cy="584775"/>
            </a:xfrm>
            <a:prstGeom prst="rect">
              <a:avLst/>
            </a:prstGeom>
            <a:noFill/>
          </p:spPr>
          <p:txBody>
            <a:bodyPr wrap="square" rtlCol="0">
              <a:spAutoFit/>
            </a:bodyPr>
            <a:lstStyle/>
            <a:p>
              <a:pPr algn="ctr"/>
              <a:r>
                <a:rPr lang="en-US" sz="3200" dirty="0">
                  <a:solidFill>
                    <a:schemeClr val="bg1"/>
                  </a:solidFill>
                  <a:latin typeface="Lato" charset="0"/>
                  <a:ea typeface="Lato" charset="0"/>
                  <a:cs typeface="Lato" charset="0"/>
                </a:rPr>
                <a:t>10%</a:t>
              </a:r>
            </a:p>
          </p:txBody>
        </p:sp>
      </p:grpSp>
    </p:spTree>
    <p:extLst>
      <p:ext uri="{BB962C8B-B14F-4D97-AF65-F5344CB8AC3E}">
        <p14:creationId xmlns:p14="http://schemas.microsoft.com/office/powerpoint/2010/main" val="14725774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90DAA4-73C2-4F40-B450-98F4502947C5}"/>
              </a:ext>
            </a:extLst>
          </p:cNvPr>
          <p:cNvSpPr/>
          <p:nvPr/>
        </p:nvSpPr>
        <p:spPr>
          <a:xfrm>
            <a:off x="11789793" y="0"/>
            <a:ext cx="1258785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855430" y="2493618"/>
            <a:ext cx="5580396" cy="8728764"/>
            <a:chOff x="11177433" y="1757552"/>
            <a:chExt cx="6521544" cy="10200896"/>
          </a:xfrm>
        </p:grpSpPr>
        <p:pic>
          <p:nvPicPr>
            <p:cNvPr id="15" name="Picture 14" descr="iPhone6_mockup_front_white.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77433" y="1757552"/>
              <a:ext cx="6521544" cy="10200896"/>
            </a:xfrm>
            <a:prstGeom prst="rect">
              <a:avLst/>
            </a:prstGeom>
          </p:spPr>
        </p:pic>
        <p:sp>
          <p:nvSpPr>
            <p:cNvPr id="16" name="Rectangle 15"/>
            <p:cNvSpPr/>
            <p:nvPr/>
          </p:nvSpPr>
          <p:spPr>
            <a:xfrm>
              <a:off x="12425065" y="3332480"/>
              <a:ext cx="3956200" cy="70124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grpSp>
        <p:nvGrpSpPr>
          <p:cNvPr id="3" name="Group 2">
            <a:extLst>
              <a:ext uri="{FF2B5EF4-FFF2-40B4-BE49-F238E27FC236}">
                <a16:creationId xmlns:a16="http://schemas.microsoft.com/office/drawing/2014/main" id="{C7C040B9-A722-2E42-9D08-0C04A83C48A0}"/>
              </a:ext>
            </a:extLst>
          </p:cNvPr>
          <p:cNvGrpSpPr/>
          <p:nvPr/>
        </p:nvGrpSpPr>
        <p:grpSpPr>
          <a:xfrm>
            <a:off x="13577382" y="4783793"/>
            <a:ext cx="8858075" cy="4148414"/>
            <a:chOff x="13577382" y="5387242"/>
            <a:chExt cx="8858075" cy="4148414"/>
          </a:xfrm>
        </p:grpSpPr>
        <p:sp>
          <p:nvSpPr>
            <p:cNvPr id="19" name="TextBox 18"/>
            <p:cNvSpPr txBox="1"/>
            <p:nvPr/>
          </p:nvSpPr>
          <p:spPr>
            <a:xfrm>
              <a:off x="13577382" y="6858000"/>
              <a:ext cx="8858075" cy="2677656"/>
            </a:xfrm>
            <a:prstGeom prst="rect">
              <a:avLst/>
            </a:prstGeom>
            <a:noFill/>
          </p:spPr>
          <p:txBody>
            <a:bodyPr wrap="square" rtlCol="0">
              <a:spAutoFit/>
            </a:bodyPr>
            <a:lstStyle/>
            <a:p>
              <a:r>
                <a:rPr lang="en-US" sz="2800" dirty="0">
                  <a:solidFill>
                    <a:schemeClr val="bg1"/>
                  </a:solidFill>
                  <a:latin typeface="Lato" charset="0"/>
                  <a:ea typeface="Lato" charset="0"/>
                  <a:cs typeface="Lato" charset="0"/>
                </a:rPr>
                <a:t>Some fifty years ago there was a curious case of whale trover litigated. Likewise a fish is technically fast when it bears a waif, or any other recognized symbol of possession. These are scientific commentaries; but the commentaries of the whale men themselves sometimes consist in hard words and harder knocks.</a:t>
              </a:r>
            </a:p>
          </p:txBody>
        </p:sp>
        <p:sp>
          <p:nvSpPr>
            <p:cNvPr id="10" name="TextBox 9">
              <a:extLst>
                <a:ext uri="{FF2B5EF4-FFF2-40B4-BE49-F238E27FC236}">
                  <a16:creationId xmlns:a16="http://schemas.microsoft.com/office/drawing/2014/main" id="{38B8FFC4-2664-AC44-90F0-A34DF1140E86}"/>
                </a:ext>
              </a:extLst>
            </p:cNvPr>
            <p:cNvSpPr txBox="1"/>
            <p:nvPr/>
          </p:nvSpPr>
          <p:spPr>
            <a:xfrm>
              <a:off x="13589715" y="5387242"/>
              <a:ext cx="7094589" cy="1015663"/>
            </a:xfrm>
            <a:prstGeom prst="rect">
              <a:avLst/>
            </a:prstGeom>
            <a:noFill/>
          </p:spPr>
          <p:txBody>
            <a:bodyPr wrap="square" rtlCol="0">
              <a:spAutoFit/>
            </a:bodyPr>
            <a:lstStyle/>
            <a:p>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IPHONE MOCKUP</a:t>
              </a:r>
            </a:p>
          </p:txBody>
        </p:sp>
      </p:grpSp>
      <p:sp>
        <p:nvSpPr>
          <p:cNvPr id="2" name="Picture Placeholder 1">
            <a:extLst>
              <a:ext uri="{FF2B5EF4-FFF2-40B4-BE49-F238E27FC236}">
                <a16:creationId xmlns:a16="http://schemas.microsoft.com/office/drawing/2014/main" id="{91F33C2D-FC3F-A045-A7D1-E49456858455}"/>
              </a:ext>
            </a:extLst>
          </p:cNvPr>
          <p:cNvSpPr>
            <a:spLocks noGrp="1"/>
          </p:cNvSpPr>
          <p:nvPr>
            <p:ph type="pic" sz="quarter" idx="10"/>
          </p:nvPr>
        </p:nvSpPr>
        <p:spPr/>
      </p:sp>
    </p:spTree>
    <p:extLst>
      <p:ext uri="{BB962C8B-B14F-4D97-AF65-F5344CB8AC3E}">
        <p14:creationId xmlns:p14="http://schemas.microsoft.com/office/powerpoint/2010/main" val="3679185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A58BD1-E26C-1744-BE49-A8C94931E635}"/>
              </a:ext>
            </a:extLst>
          </p:cNvPr>
          <p:cNvGrpSpPr/>
          <p:nvPr/>
        </p:nvGrpSpPr>
        <p:grpSpPr>
          <a:xfrm>
            <a:off x="5016223" y="5153613"/>
            <a:ext cx="14345204" cy="2955578"/>
            <a:chOff x="5016223" y="4772613"/>
            <a:chExt cx="14345204" cy="2955578"/>
          </a:xfrm>
        </p:grpSpPr>
        <p:grpSp>
          <p:nvGrpSpPr>
            <p:cNvPr id="6" name="Group 5"/>
            <p:cNvGrpSpPr/>
            <p:nvPr/>
          </p:nvGrpSpPr>
          <p:grpSpPr>
            <a:xfrm>
              <a:off x="5016223" y="5433811"/>
              <a:ext cx="14345204" cy="2294380"/>
              <a:chOff x="5016223" y="6134725"/>
              <a:chExt cx="14345204" cy="2294380"/>
            </a:xfrm>
          </p:grpSpPr>
          <p:sp>
            <p:nvSpPr>
              <p:cNvPr id="21" name="TextBox 20"/>
              <p:cNvSpPr txBox="1"/>
              <p:nvPr/>
            </p:nvSpPr>
            <p:spPr>
              <a:xfrm>
                <a:off x="5016223" y="6134725"/>
                <a:ext cx="14345204" cy="1446550"/>
              </a:xfrm>
              <a:prstGeom prst="rect">
                <a:avLst/>
              </a:prstGeom>
              <a:noFill/>
            </p:spPr>
            <p:txBody>
              <a:bodyPr wrap="square" rtlCol="0">
                <a:spAutoFit/>
              </a:bodyPr>
              <a:lstStyle/>
              <a:p>
                <a:pPr algn="ctr"/>
                <a:r>
                  <a:rPr lang="en-US" sz="88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Goals</a:t>
                </a:r>
              </a:p>
            </p:txBody>
          </p:sp>
          <p:sp>
            <p:nvSpPr>
              <p:cNvPr id="5" name="Rectangle 4"/>
              <p:cNvSpPr/>
              <p:nvPr/>
            </p:nvSpPr>
            <p:spPr>
              <a:xfrm>
                <a:off x="6094413" y="7782774"/>
                <a:ext cx="12188825" cy="646331"/>
              </a:xfrm>
              <a:prstGeom prst="rect">
                <a:avLst/>
              </a:prstGeom>
            </p:spPr>
            <p:txBody>
              <a:bodyPr>
                <a:spAutoFit/>
              </a:bodyPr>
              <a:lstStyle/>
              <a:p>
                <a:pPr algn="ctr"/>
                <a:r>
                  <a:rPr lang="en-US" dirty="0">
                    <a:solidFill>
                      <a:srgbClr val="7F7F7F"/>
                    </a:solidFill>
                    <a:latin typeface="Lato" charset="0"/>
                    <a:ea typeface="Lato" charset="0"/>
                    <a:cs typeface="Lato" charset="0"/>
                  </a:rPr>
                  <a:t>What are we going to achieve?</a:t>
                </a:r>
                <a:endParaRPr lang="en-US" dirty="0">
                  <a:solidFill>
                    <a:srgbClr val="7F7F7F"/>
                  </a:solidFill>
                </a:endParaRPr>
              </a:p>
            </p:txBody>
          </p:sp>
        </p:grpSp>
        <p:sp>
          <p:nvSpPr>
            <p:cNvPr id="10" name="Rectangle 9">
              <a:extLst>
                <a:ext uri="{FF2B5EF4-FFF2-40B4-BE49-F238E27FC236}">
                  <a16:creationId xmlns:a16="http://schemas.microsoft.com/office/drawing/2014/main" id="{319AF672-AC65-1A40-B4C1-FE71428E594A}"/>
                </a:ext>
              </a:extLst>
            </p:cNvPr>
            <p:cNvSpPr/>
            <p:nvPr/>
          </p:nvSpPr>
          <p:spPr>
            <a:xfrm>
              <a:off x="11618464" y="4772613"/>
              <a:ext cx="1140721" cy="11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grpSp>
    </p:spTree>
    <p:extLst>
      <p:ext uri="{BB962C8B-B14F-4D97-AF65-F5344CB8AC3E}">
        <p14:creationId xmlns:p14="http://schemas.microsoft.com/office/powerpoint/2010/main" val="33994933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4178D57-3EA3-624D-9453-E7AAF28AE83C}"/>
              </a:ext>
            </a:extLst>
          </p:cNvPr>
          <p:cNvGrpSpPr/>
          <p:nvPr/>
        </p:nvGrpSpPr>
        <p:grpSpPr>
          <a:xfrm>
            <a:off x="2439370" y="2108200"/>
            <a:ext cx="6412516" cy="9499600"/>
            <a:chOff x="2816995" y="4959280"/>
            <a:chExt cx="5311384" cy="7868364"/>
          </a:xfrm>
        </p:grpSpPr>
        <p:grpSp>
          <p:nvGrpSpPr>
            <p:cNvPr id="12" name="Group 1102">
              <a:extLst>
                <a:ext uri="{FF2B5EF4-FFF2-40B4-BE49-F238E27FC236}">
                  <a16:creationId xmlns:a16="http://schemas.microsoft.com/office/drawing/2014/main" id="{B5A533EF-ACCE-0F43-8847-62597A7FD7B9}"/>
                </a:ext>
              </a:extLst>
            </p:cNvPr>
            <p:cNvGrpSpPr/>
            <p:nvPr/>
          </p:nvGrpSpPr>
          <p:grpSpPr>
            <a:xfrm>
              <a:off x="2816995" y="4959280"/>
              <a:ext cx="5311384" cy="7868364"/>
              <a:chOff x="0" y="0"/>
              <a:chExt cx="6591304" cy="9765730"/>
            </a:xfrm>
          </p:grpSpPr>
          <p:pic>
            <p:nvPicPr>
              <p:cNvPr id="17" name="Mini-iPad-B&amp;W-Mockup.png">
                <a:extLst>
                  <a:ext uri="{FF2B5EF4-FFF2-40B4-BE49-F238E27FC236}">
                    <a16:creationId xmlns:a16="http://schemas.microsoft.com/office/drawing/2014/main" id="{86D5A0D5-E6C6-D844-82A7-19B9B8677C9D}"/>
                  </a:ext>
                </a:extLst>
              </p:cNvPr>
              <p:cNvPicPr/>
              <p:nvPr/>
            </p:nvPicPr>
            <p:blipFill>
              <a:blip r:embed="rId2"/>
              <a:stretch>
                <a:fillRect/>
              </a:stretch>
            </p:blipFill>
            <p:spPr>
              <a:xfrm>
                <a:off x="0" y="0"/>
                <a:ext cx="6591304" cy="9765730"/>
              </a:xfrm>
              <a:prstGeom prst="rect">
                <a:avLst/>
              </a:prstGeom>
              <a:ln w="12700" cap="flat">
                <a:noFill/>
                <a:miter lim="400000"/>
              </a:ln>
              <a:effectLst/>
            </p:spPr>
          </p:pic>
          <p:sp>
            <p:nvSpPr>
              <p:cNvPr id="18" name="Shape 1101">
                <a:extLst>
                  <a:ext uri="{FF2B5EF4-FFF2-40B4-BE49-F238E27FC236}">
                    <a16:creationId xmlns:a16="http://schemas.microsoft.com/office/drawing/2014/main" id="{0F90F80D-4832-D542-A4B5-2372688340BD}"/>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876182">
                  <a:defRPr sz="4000">
                    <a:solidFill>
                      <a:srgbClr val="FFFFFF"/>
                    </a:solidFill>
                    <a:effectLst>
                      <a:outerShdw blurRad="38100" dist="12700" dir="5400000" rotWithShape="0">
                        <a:srgbClr val="000000">
                          <a:alpha val="50000"/>
                        </a:srgbClr>
                      </a:outerShdw>
                    </a:effectLst>
                  </a:defRPr>
                </a:pPr>
                <a:endParaRPr sz="5998" dirty="0">
                  <a:latin typeface="Calibri Light"/>
                </a:endParaRPr>
              </a:p>
            </p:txBody>
          </p:sp>
        </p:grpSp>
        <p:sp>
          <p:nvSpPr>
            <p:cNvPr id="13" name="Rectangle 12">
              <a:extLst>
                <a:ext uri="{FF2B5EF4-FFF2-40B4-BE49-F238E27FC236}">
                  <a16:creationId xmlns:a16="http://schemas.microsoft.com/office/drawing/2014/main" id="{EF5ABB6B-4E67-6543-BB66-A66B486E80D6}"/>
                </a:ext>
              </a:extLst>
            </p:cNvPr>
            <p:cNvSpPr/>
            <p:nvPr/>
          </p:nvSpPr>
          <p:spPr>
            <a:xfrm>
              <a:off x="3069588" y="5693761"/>
              <a:ext cx="4817634" cy="63959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11" name="Rectangle 10">
            <a:extLst>
              <a:ext uri="{FF2B5EF4-FFF2-40B4-BE49-F238E27FC236}">
                <a16:creationId xmlns:a16="http://schemas.microsoft.com/office/drawing/2014/main" id="{0590DAA4-73C2-4F40-B450-98F4502947C5}"/>
              </a:ext>
            </a:extLst>
          </p:cNvPr>
          <p:cNvSpPr/>
          <p:nvPr/>
        </p:nvSpPr>
        <p:spPr>
          <a:xfrm>
            <a:off x="11789793" y="0"/>
            <a:ext cx="1258785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7C040B9-A722-2E42-9D08-0C04A83C48A0}"/>
              </a:ext>
            </a:extLst>
          </p:cNvPr>
          <p:cNvGrpSpPr/>
          <p:nvPr/>
        </p:nvGrpSpPr>
        <p:grpSpPr>
          <a:xfrm>
            <a:off x="13577382" y="4783793"/>
            <a:ext cx="8858075" cy="4148414"/>
            <a:chOff x="13577382" y="5387242"/>
            <a:chExt cx="8858075" cy="4148414"/>
          </a:xfrm>
        </p:grpSpPr>
        <p:sp>
          <p:nvSpPr>
            <p:cNvPr id="19" name="TextBox 18"/>
            <p:cNvSpPr txBox="1"/>
            <p:nvPr/>
          </p:nvSpPr>
          <p:spPr>
            <a:xfrm>
              <a:off x="13577382" y="6858000"/>
              <a:ext cx="8858075" cy="2677656"/>
            </a:xfrm>
            <a:prstGeom prst="rect">
              <a:avLst/>
            </a:prstGeom>
            <a:noFill/>
          </p:spPr>
          <p:txBody>
            <a:bodyPr wrap="square" rtlCol="0">
              <a:spAutoFit/>
            </a:bodyPr>
            <a:lstStyle/>
            <a:p>
              <a:r>
                <a:rPr lang="en-US" sz="2800" dirty="0">
                  <a:solidFill>
                    <a:schemeClr val="bg1"/>
                  </a:solidFill>
                  <a:latin typeface="Lato" charset="0"/>
                  <a:ea typeface="Lato" charset="0"/>
                  <a:cs typeface="Lato" charset="0"/>
                </a:rPr>
                <a:t>Some fifty years ago there was a curious case of whale trover litigated. Likewise a fish is technically fast when it bears a waif, or any other recognized symbol of possession. These are scientific commentaries; but the commentaries of the whale men themselves sometimes consist in hard words and harder knocks.</a:t>
              </a:r>
            </a:p>
          </p:txBody>
        </p:sp>
        <p:sp>
          <p:nvSpPr>
            <p:cNvPr id="10" name="TextBox 9">
              <a:extLst>
                <a:ext uri="{FF2B5EF4-FFF2-40B4-BE49-F238E27FC236}">
                  <a16:creationId xmlns:a16="http://schemas.microsoft.com/office/drawing/2014/main" id="{38B8FFC4-2664-AC44-90F0-A34DF1140E86}"/>
                </a:ext>
              </a:extLst>
            </p:cNvPr>
            <p:cNvSpPr txBox="1"/>
            <p:nvPr/>
          </p:nvSpPr>
          <p:spPr>
            <a:xfrm>
              <a:off x="13589715" y="5387242"/>
              <a:ext cx="7094589" cy="1015663"/>
            </a:xfrm>
            <a:prstGeom prst="rect">
              <a:avLst/>
            </a:prstGeom>
            <a:noFill/>
          </p:spPr>
          <p:txBody>
            <a:bodyPr wrap="square" rtlCol="0">
              <a:spAutoFit/>
            </a:bodyPr>
            <a:lstStyle/>
            <a:p>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IPAD MOCKUP</a:t>
              </a:r>
            </a:p>
          </p:txBody>
        </p:sp>
      </p:grpSp>
      <p:sp>
        <p:nvSpPr>
          <p:cNvPr id="2" name="Picture Placeholder 1">
            <a:extLst>
              <a:ext uri="{FF2B5EF4-FFF2-40B4-BE49-F238E27FC236}">
                <a16:creationId xmlns:a16="http://schemas.microsoft.com/office/drawing/2014/main" id="{6210A112-4528-A14E-AC6C-D17B9C95F61B}"/>
              </a:ext>
            </a:extLst>
          </p:cNvPr>
          <p:cNvSpPr>
            <a:spLocks noGrp="1"/>
          </p:cNvSpPr>
          <p:nvPr>
            <p:ph type="pic" sz="quarter" idx="10"/>
          </p:nvPr>
        </p:nvSpPr>
        <p:spPr/>
      </p:sp>
    </p:spTree>
    <p:extLst>
      <p:ext uri="{BB962C8B-B14F-4D97-AF65-F5344CB8AC3E}">
        <p14:creationId xmlns:p14="http://schemas.microsoft.com/office/powerpoint/2010/main" val="42286009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90DAA4-73C2-4F40-B450-98F4502947C5}"/>
              </a:ext>
            </a:extLst>
          </p:cNvPr>
          <p:cNvSpPr/>
          <p:nvPr/>
        </p:nvSpPr>
        <p:spPr>
          <a:xfrm>
            <a:off x="11789793" y="0"/>
            <a:ext cx="12587857"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7C040B9-A722-2E42-9D08-0C04A83C48A0}"/>
              </a:ext>
            </a:extLst>
          </p:cNvPr>
          <p:cNvGrpSpPr/>
          <p:nvPr/>
        </p:nvGrpSpPr>
        <p:grpSpPr>
          <a:xfrm>
            <a:off x="13577382" y="4783793"/>
            <a:ext cx="8858075" cy="4148414"/>
            <a:chOff x="13577382" y="5387242"/>
            <a:chExt cx="8858075" cy="4148414"/>
          </a:xfrm>
        </p:grpSpPr>
        <p:sp>
          <p:nvSpPr>
            <p:cNvPr id="19" name="TextBox 18"/>
            <p:cNvSpPr txBox="1"/>
            <p:nvPr/>
          </p:nvSpPr>
          <p:spPr>
            <a:xfrm>
              <a:off x="13577382" y="6858000"/>
              <a:ext cx="8858075" cy="2677656"/>
            </a:xfrm>
            <a:prstGeom prst="rect">
              <a:avLst/>
            </a:prstGeom>
            <a:noFill/>
          </p:spPr>
          <p:txBody>
            <a:bodyPr wrap="square" rtlCol="0">
              <a:spAutoFit/>
            </a:bodyPr>
            <a:lstStyle/>
            <a:p>
              <a:r>
                <a:rPr lang="en-US" sz="2800" dirty="0">
                  <a:solidFill>
                    <a:schemeClr val="bg1"/>
                  </a:solidFill>
                  <a:latin typeface="Lato" charset="0"/>
                  <a:ea typeface="Lato" charset="0"/>
                  <a:cs typeface="Lato" charset="0"/>
                </a:rPr>
                <a:t>Some fifty years ago there was a curious case of whale trover litigated. Likewise a fish is technically fast when it bears a waif, or any other recognized symbol of possession. These are scientific commentaries; but the commentaries of the whale men themselves sometimes consist in hard words and harder knocks.</a:t>
              </a:r>
            </a:p>
          </p:txBody>
        </p:sp>
        <p:sp>
          <p:nvSpPr>
            <p:cNvPr id="10" name="TextBox 9">
              <a:extLst>
                <a:ext uri="{FF2B5EF4-FFF2-40B4-BE49-F238E27FC236}">
                  <a16:creationId xmlns:a16="http://schemas.microsoft.com/office/drawing/2014/main" id="{38B8FFC4-2664-AC44-90F0-A34DF1140E86}"/>
                </a:ext>
              </a:extLst>
            </p:cNvPr>
            <p:cNvSpPr txBox="1"/>
            <p:nvPr/>
          </p:nvSpPr>
          <p:spPr>
            <a:xfrm>
              <a:off x="13589715" y="5387242"/>
              <a:ext cx="8254285" cy="1015663"/>
            </a:xfrm>
            <a:prstGeom prst="rect">
              <a:avLst/>
            </a:prstGeom>
            <a:noFill/>
          </p:spPr>
          <p:txBody>
            <a:bodyPr wrap="square" rtlCol="0">
              <a:spAutoFit/>
            </a:bodyPr>
            <a:lstStyle/>
            <a:p>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MACBOOK MOCKUP</a:t>
              </a:r>
            </a:p>
          </p:txBody>
        </p:sp>
      </p:grpSp>
      <p:grpSp>
        <p:nvGrpSpPr>
          <p:cNvPr id="14" name="Group 13">
            <a:extLst>
              <a:ext uri="{FF2B5EF4-FFF2-40B4-BE49-F238E27FC236}">
                <a16:creationId xmlns:a16="http://schemas.microsoft.com/office/drawing/2014/main" id="{C6A4C452-9751-2D4E-8C25-6796AC92FFD1}"/>
              </a:ext>
            </a:extLst>
          </p:cNvPr>
          <p:cNvGrpSpPr/>
          <p:nvPr/>
        </p:nvGrpSpPr>
        <p:grpSpPr>
          <a:xfrm>
            <a:off x="-6278470" y="2403222"/>
            <a:ext cx="15130356" cy="8859536"/>
            <a:chOff x="3158744" y="2595880"/>
            <a:chExt cx="5375656" cy="3147700"/>
          </a:xfrm>
        </p:grpSpPr>
        <p:pic>
          <p:nvPicPr>
            <p:cNvPr id="15" name="Picture 14" descr="New Macbook Silver.png">
              <a:extLst>
                <a:ext uri="{FF2B5EF4-FFF2-40B4-BE49-F238E27FC236}">
                  <a16:creationId xmlns:a16="http://schemas.microsoft.com/office/drawing/2014/main" id="{2D9E270D-76DB-4649-B940-109084100D1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158744" y="2595880"/>
              <a:ext cx="5375656" cy="3147700"/>
            </a:xfrm>
            <a:prstGeom prst="rect">
              <a:avLst/>
            </a:prstGeom>
          </p:spPr>
        </p:pic>
        <p:sp>
          <p:nvSpPr>
            <p:cNvPr id="16" name="Rectangle 15">
              <a:extLst>
                <a:ext uri="{FF2B5EF4-FFF2-40B4-BE49-F238E27FC236}">
                  <a16:creationId xmlns:a16="http://schemas.microsoft.com/office/drawing/2014/main" id="{B7470DC2-4046-B54D-910D-40F166E89B14}"/>
                </a:ext>
              </a:extLst>
            </p:cNvPr>
            <p:cNvSpPr/>
            <p:nvPr/>
          </p:nvSpPr>
          <p:spPr>
            <a:xfrm>
              <a:off x="3764844" y="2841171"/>
              <a:ext cx="4112059" cy="25864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2" name="Picture Placeholder 1">
            <a:extLst>
              <a:ext uri="{FF2B5EF4-FFF2-40B4-BE49-F238E27FC236}">
                <a16:creationId xmlns:a16="http://schemas.microsoft.com/office/drawing/2014/main" id="{CACAF8D7-5A59-BC43-B2A8-EADE47B24F43}"/>
              </a:ext>
            </a:extLst>
          </p:cNvPr>
          <p:cNvSpPr>
            <a:spLocks noGrp="1"/>
          </p:cNvSpPr>
          <p:nvPr>
            <p:ph type="pic" sz="quarter" idx="10"/>
          </p:nvPr>
        </p:nvSpPr>
        <p:spPr/>
      </p:sp>
    </p:spTree>
    <p:extLst>
      <p:ext uri="{BB962C8B-B14F-4D97-AF65-F5344CB8AC3E}">
        <p14:creationId xmlns:p14="http://schemas.microsoft.com/office/powerpoint/2010/main" val="18553570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4364D0-37E7-2945-AB5B-7CCC180FE771}"/>
              </a:ext>
            </a:extLst>
          </p:cNvPr>
          <p:cNvGrpSpPr/>
          <p:nvPr/>
        </p:nvGrpSpPr>
        <p:grpSpPr>
          <a:xfrm>
            <a:off x="3801704" y="5285887"/>
            <a:ext cx="10865272" cy="3144226"/>
            <a:chOff x="3801704" y="4931318"/>
            <a:chExt cx="10865272" cy="3144226"/>
          </a:xfrm>
        </p:grpSpPr>
        <p:sp>
          <p:nvSpPr>
            <p:cNvPr id="6" name="TextBox 5">
              <a:extLst>
                <a:ext uri="{FF2B5EF4-FFF2-40B4-BE49-F238E27FC236}">
                  <a16:creationId xmlns:a16="http://schemas.microsoft.com/office/drawing/2014/main" id="{E460B3D3-56C1-D04E-A5E3-75B695A5ECF7}"/>
                </a:ext>
              </a:extLst>
            </p:cNvPr>
            <p:cNvSpPr txBox="1"/>
            <p:nvPr/>
          </p:nvSpPr>
          <p:spPr>
            <a:xfrm>
              <a:off x="3801704" y="4931318"/>
              <a:ext cx="10865272" cy="2554545"/>
            </a:xfrm>
            <a:prstGeom prst="rect">
              <a:avLst/>
            </a:prstGeom>
            <a:noFill/>
          </p:spPr>
          <p:txBody>
            <a:bodyPr wrap="square" rtlCol="0">
              <a:spAutoFit/>
            </a:bodyPr>
            <a:lstStyle/>
            <a:p>
              <a:r>
                <a:rPr lang="en-US" sz="8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THANK YOU</a:t>
              </a:r>
            </a:p>
            <a:p>
              <a:r>
                <a:rPr lang="en-US" sz="8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TO ALL!</a:t>
              </a:r>
            </a:p>
          </p:txBody>
        </p:sp>
        <p:sp>
          <p:nvSpPr>
            <p:cNvPr id="19" name="TextBox 18">
              <a:extLst>
                <a:ext uri="{FF2B5EF4-FFF2-40B4-BE49-F238E27FC236}">
                  <a16:creationId xmlns:a16="http://schemas.microsoft.com/office/drawing/2014/main" id="{07BBFFF4-300A-4C48-98A5-5CFB74E762C0}"/>
                </a:ext>
              </a:extLst>
            </p:cNvPr>
            <p:cNvSpPr txBox="1"/>
            <p:nvPr/>
          </p:nvSpPr>
          <p:spPr>
            <a:xfrm>
              <a:off x="3801704" y="7613879"/>
              <a:ext cx="5426026" cy="461665"/>
            </a:xfrm>
            <a:prstGeom prst="rect">
              <a:avLst/>
            </a:prstGeom>
            <a:noFill/>
          </p:spPr>
          <p:txBody>
            <a:bodyPr wrap="square" rtlCol="0">
              <a:spAutoFit/>
            </a:bodyPr>
            <a:lstStyle/>
            <a:p>
              <a:r>
                <a:rPr lang="en-US" sz="2400" b="1" spc="300" dirty="0">
                  <a:solidFill>
                    <a:schemeClr val="tx2"/>
                  </a:solidFill>
                  <a:latin typeface="Lato" panose="020F0502020204030203" pitchFamily="34" charset="0"/>
                  <a:ea typeface="Lato" panose="020F0502020204030203" pitchFamily="34" charset="0"/>
                  <a:cs typeface="Lato" panose="020F0502020204030203" pitchFamily="34" charset="0"/>
                </a:rPr>
                <a:t>CORPORATE PRESENTATION</a:t>
              </a:r>
            </a:p>
          </p:txBody>
        </p:sp>
      </p:grpSp>
      <p:sp>
        <p:nvSpPr>
          <p:cNvPr id="16" name="Rectangle 15">
            <a:extLst>
              <a:ext uri="{FF2B5EF4-FFF2-40B4-BE49-F238E27FC236}">
                <a16:creationId xmlns:a16="http://schemas.microsoft.com/office/drawing/2014/main" id="{AF796407-6634-1745-A653-79207DDE08AC}"/>
              </a:ext>
            </a:extLst>
          </p:cNvPr>
          <p:cNvSpPr/>
          <p:nvPr/>
        </p:nvSpPr>
        <p:spPr>
          <a:xfrm>
            <a:off x="3903801" y="4594069"/>
            <a:ext cx="1140721" cy="11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ontserrat Light" charset="0"/>
            </a:endParaRPr>
          </a:p>
        </p:txBody>
      </p:sp>
    </p:spTree>
    <p:extLst>
      <p:ext uri="{BB962C8B-B14F-4D97-AF65-F5344CB8AC3E}">
        <p14:creationId xmlns:p14="http://schemas.microsoft.com/office/powerpoint/2010/main" val="2318819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5" name="Shape 2525"/>
          <p:cNvSpPr/>
          <p:nvPr/>
        </p:nvSpPr>
        <p:spPr>
          <a:xfrm>
            <a:off x="1758542" y="409599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26" name="Shape 2526"/>
          <p:cNvSpPr/>
          <p:nvPr/>
        </p:nvSpPr>
        <p:spPr>
          <a:xfrm>
            <a:off x="2825064" y="409599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27" name="Shape 2527"/>
          <p:cNvSpPr/>
          <p:nvPr/>
        </p:nvSpPr>
        <p:spPr>
          <a:xfrm>
            <a:off x="3891586" y="409599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28" name="Shape 2528"/>
          <p:cNvSpPr/>
          <p:nvPr/>
        </p:nvSpPr>
        <p:spPr>
          <a:xfrm>
            <a:off x="5034288" y="4121401"/>
            <a:ext cx="406295" cy="558655"/>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29" name="Shape 2529"/>
          <p:cNvSpPr/>
          <p:nvPr/>
        </p:nvSpPr>
        <p:spPr>
          <a:xfrm>
            <a:off x="6100810" y="4095990"/>
            <a:ext cx="406295" cy="558655"/>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0" name="Shape 2530"/>
          <p:cNvSpPr/>
          <p:nvPr/>
        </p:nvSpPr>
        <p:spPr>
          <a:xfrm>
            <a:off x="7141939" y="4095989"/>
            <a:ext cx="457082" cy="558674"/>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1" name="Shape 2531"/>
          <p:cNvSpPr/>
          <p:nvPr/>
        </p:nvSpPr>
        <p:spPr>
          <a:xfrm>
            <a:off x="8208461" y="4095990"/>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2" name="Shape 2532"/>
          <p:cNvSpPr/>
          <p:nvPr/>
        </p:nvSpPr>
        <p:spPr>
          <a:xfrm>
            <a:off x="9274983" y="4095990"/>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3" name="Shape 2533"/>
          <p:cNvSpPr/>
          <p:nvPr/>
        </p:nvSpPr>
        <p:spPr>
          <a:xfrm>
            <a:off x="10341506" y="4095990"/>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4" name="Shape 2534"/>
          <p:cNvSpPr/>
          <p:nvPr/>
        </p:nvSpPr>
        <p:spPr>
          <a:xfrm>
            <a:off x="11408028" y="4095989"/>
            <a:ext cx="457082" cy="558674"/>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5" name="Shape 2535"/>
          <p:cNvSpPr/>
          <p:nvPr/>
        </p:nvSpPr>
        <p:spPr>
          <a:xfrm>
            <a:off x="1809328" y="5162512"/>
            <a:ext cx="457082" cy="558674"/>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6" name="Shape 2536"/>
          <p:cNvSpPr/>
          <p:nvPr/>
        </p:nvSpPr>
        <p:spPr>
          <a:xfrm>
            <a:off x="2825064" y="516251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7" name="Shape 2537"/>
          <p:cNvSpPr/>
          <p:nvPr/>
        </p:nvSpPr>
        <p:spPr>
          <a:xfrm>
            <a:off x="3942373" y="5162512"/>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8" name="Shape 2538"/>
          <p:cNvSpPr/>
          <p:nvPr/>
        </p:nvSpPr>
        <p:spPr>
          <a:xfrm>
            <a:off x="5008895" y="5162512"/>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9" name="Shape 2539"/>
          <p:cNvSpPr/>
          <p:nvPr/>
        </p:nvSpPr>
        <p:spPr>
          <a:xfrm>
            <a:off x="6024630" y="5251389"/>
            <a:ext cx="558655" cy="380902"/>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0" name="Shape 2540"/>
          <p:cNvSpPr/>
          <p:nvPr/>
        </p:nvSpPr>
        <p:spPr>
          <a:xfrm>
            <a:off x="7091153" y="516251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1" name="Shape 2541"/>
          <p:cNvSpPr/>
          <p:nvPr/>
        </p:nvSpPr>
        <p:spPr>
          <a:xfrm>
            <a:off x="8208461" y="5213299"/>
            <a:ext cx="457082" cy="457082"/>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2" name="Shape 2542"/>
          <p:cNvSpPr/>
          <p:nvPr/>
        </p:nvSpPr>
        <p:spPr>
          <a:xfrm>
            <a:off x="9224197" y="516251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3" name="Shape 2543"/>
          <p:cNvSpPr/>
          <p:nvPr/>
        </p:nvSpPr>
        <p:spPr>
          <a:xfrm>
            <a:off x="10290719" y="516251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4" name="Shape 2544"/>
          <p:cNvSpPr/>
          <p:nvPr/>
        </p:nvSpPr>
        <p:spPr>
          <a:xfrm>
            <a:off x="11357241" y="516251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5" name="Shape 2545"/>
          <p:cNvSpPr/>
          <p:nvPr/>
        </p:nvSpPr>
        <p:spPr>
          <a:xfrm>
            <a:off x="1758542" y="622903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6" name="Shape 2546"/>
          <p:cNvSpPr/>
          <p:nvPr/>
        </p:nvSpPr>
        <p:spPr>
          <a:xfrm>
            <a:off x="2825064" y="6279821"/>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7" name="Shape 2547"/>
          <p:cNvSpPr/>
          <p:nvPr/>
        </p:nvSpPr>
        <p:spPr>
          <a:xfrm>
            <a:off x="3891586" y="622903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8" name="Shape 2548"/>
          <p:cNvSpPr/>
          <p:nvPr/>
        </p:nvSpPr>
        <p:spPr>
          <a:xfrm>
            <a:off x="4958108" y="6444878"/>
            <a:ext cx="558655" cy="126968"/>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9" name="Shape 2549"/>
          <p:cNvSpPr/>
          <p:nvPr/>
        </p:nvSpPr>
        <p:spPr>
          <a:xfrm>
            <a:off x="6024630" y="622903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0" name="Shape 2550"/>
          <p:cNvSpPr/>
          <p:nvPr/>
        </p:nvSpPr>
        <p:spPr>
          <a:xfrm>
            <a:off x="7091153" y="622903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1" name="Shape 2551"/>
          <p:cNvSpPr/>
          <p:nvPr/>
        </p:nvSpPr>
        <p:spPr>
          <a:xfrm>
            <a:off x="8157675" y="622903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2" name="Shape 2552"/>
          <p:cNvSpPr/>
          <p:nvPr/>
        </p:nvSpPr>
        <p:spPr>
          <a:xfrm>
            <a:off x="9224197" y="6254427"/>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3" name="Shape 2553"/>
          <p:cNvSpPr/>
          <p:nvPr/>
        </p:nvSpPr>
        <p:spPr>
          <a:xfrm>
            <a:off x="10290719" y="6254427"/>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4" name="Shape 2554"/>
          <p:cNvSpPr/>
          <p:nvPr/>
        </p:nvSpPr>
        <p:spPr>
          <a:xfrm>
            <a:off x="11357241" y="6254427"/>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5" name="Shape 2555"/>
          <p:cNvSpPr/>
          <p:nvPr/>
        </p:nvSpPr>
        <p:spPr>
          <a:xfrm>
            <a:off x="1758542"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6" name="Shape 2556"/>
          <p:cNvSpPr/>
          <p:nvPr/>
        </p:nvSpPr>
        <p:spPr>
          <a:xfrm>
            <a:off x="2825064"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7" name="Shape 2557"/>
          <p:cNvSpPr/>
          <p:nvPr/>
        </p:nvSpPr>
        <p:spPr>
          <a:xfrm>
            <a:off x="3891586"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8" name="Shape 2558"/>
          <p:cNvSpPr/>
          <p:nvPr/>
        </p:nvSpPr>
        <p:spPr>
          <a:xfrm>
            <a:off x="4958108"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9" name="Shape 2559"/>
          <p:cNvSpPr/>
          <p:nvPr/>
        </p:nvSpPr>
        <p:spPr>
          <a:xfrm>
            <a:off x="6024630" y="7346343"/>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0" name="Shape 2560"/>
          <p:cNvSpPr/>
          <p:nvPr/>
        </p:nvSpPr>
        <p:spPr>
          <a:xfrm>
            <a:off x="7091153"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1" name="Shape 2561"/>
          <p:cNvSpPr/>
          <p:nvPr/>
        </p:nvSpPr>
        <p:spPr>
          <a:xfrm>
            <a:off x="8157675" y="7346343"/>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2" name="Shape 2562"/>
          <p:cNvSpPr/>
          <p:nvPr/>
        </p:nvSpPr>
        <p:spPr>
          <a:xfrm>
            <a:off x="9224197"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3" name="Shape 2563"/>
          <p:cNvSpPr/>
          <p:nvPr/>
        </p:nvSpPr>
        <p:spPr>
          <a:xfrm>
            <a:off x="10290719"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4" name="Shape 2564"/>
          <p:cNvSpPr/>
          <p:nvPr/>
        </p:nvSpPr>
        <p:spPr>
          <a:xfrm>
            <a:off x="11357241"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5" name="Shape 2565"/>
          <p:cNvSpPr/>
          <p:nvPr/>
        </p:nvSpPr>
        <p:spPr>
          <a:xfrm>
            <a:off x="1758542" y="8412865"/>
            <a:ext cx="558655" cy="457095"/>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6" name="Shape 2566"/>
          <p:cNvSpPr/>
          <p:nvPr/>
        </p:nvSpPr>
        <p:spPr>
          <a:xfrm>
            <a:off x="2825064" y="8412865"/>
            <a:ext cx="558655" cy="457101"/>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7" name="Shape 2567"/>
          <p:cNvSpPr/>
          <p:nvPr/>
        </p:nvSpPr>
        <p:spPr>
          <a:xfrm>
            <a:off x="3891586" y="8362078"/>
            <a:ext cx="558655" cy="558674"/>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8" name="Shape 2568"/>
          <p:cNvSpPr/>
          <p:nvPr/>
        </p:nvSpPr>
        <p:spPr>
          <a:xfrm>
            <a:off x="4958108" y="8362078"/>
            <a:ext cx="558655" cy="558674"/>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9" name="Shape 2569"/>
          <p:cNvSpPr/>
          <p:nvPr/>
        </p:nvSpPr>
        <p:spPr>
          <a:xfrm>
            <a:off x="6024630" y="8362078"/>
            <a:ext cx="558655" cy="558668"/>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0" name="Shape 2570"/>
          <p:cNvSpPr/>
          <p:nvPr/>
        </p:nvSpPr>
        <p:spPr>
          <a:xfrm>
            <a:off x="7091153" y="8374775"/>
            <a:ext cx="558655" cy="54596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1" name="Shape 2571"/>
          <p:cNvSpPr/>
          <p:nvPr/>
        </p:nvSpPr>
        <p:spPr>
          <a:xfrm>
            <a:off x="8157675" y="836207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2" name="Shape 2572"/>
          <p:cNvSpPr/>
          <p:nvPr/>
        </p:nvSpPr>
        <p:spPr>
          <a:xfrm>
            <a:off x="9224197" y="836207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3" name="Shape 2573"/>
          <p:cNvSpPr/>
          <p:nvPr/>
        </p:nvSpPr>
        <p:spPr>
          <a:xfrm>
            <a:off x="10290719" y="836207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4" name="Shape 2574"/>
          <p:cNvSpPr/>
          <p:nvPr/>
        </p:nvSpPr>
        <p:spPr>
          <a:xfrm>
            <a:off x="11382634" y="8362079"/>
            <a:ext cx="507869"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5" name="Shape 2575"/>
          <p:cNvSpPr/>
          <p:nvPr/>
        </p:nvSpPr>
        <p:spPr>
          <a:xfrm>
            <a:off x="1758542"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6" name="Shape 2576"/>
          <p:cNvSpPr/>
          <p:nvPr/>
        </p:nvSpPr>
        <p:spPr>
          <a:xfrm>
            <a:off x="2825064"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7" name="Shape 2577"/>
          <p:cNvSpPr/>
          <p:nvPr/>
        </p:nvSpPr>
        <p:spPr>
          <a:xfrm>
            <a:off x="3916979" y="9428601"/>
            <a:ext cx="507869" cy="558655"/>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8" name="Shape 2578"/>
          <p:cNvSpPr/>
          <p:nvPr/>
        </p:nvSpPr>
        <p:spPr>
          <a:xfrm>
            <a:off x="5059682" y="9428601"/>
            <a:ext cx="355508" cy="558655"/>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9" name="Shape 2579"/>
          <p:cNvSpPr/>
          <p:nvPr/>
        </p:nvSpPr>
        <p:spPr>
          <a:xfrm>
            <a:off x="6024630"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0" name="Shape 2580"/>
          <p:cNvSpPr/>
          <p:nvPr/>
        </p:nvSpPr>
        <p:spPr>
          <a:xfrm>
            <a:off x="7091153"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1" name="Shape 2581"/>
          <p:cNvSpPr/>
          <p:nvPr/>
        </p:nvSpPr>
        <p:spPr>
          <a:xfrm>
            <a:off x="8157675"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2" name="Shape 2582"/>
          <p:cNvSpPr/>
          <p:nvPr/>
        </p:nvSpPr>
        <p:spPr>
          <a:xfrm>
            <a:off x="9224197"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3" name="Shape 2583"/>
          <p:cNvSpPr/>
          <p:nvPr/>
        </p:nvSpPr>
        <p:spPr>
          <a:xfrm>
            <a:off x="10290719"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4" name="Shape 2584"/>
          <p:cNvSpPr/>
          <p:nvPr/>
        </p:nvSpPr>
        <p:spPr>
          <a:xfrm>
            <a:off x="11357241"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5" name="Shape 2585"/>
          <p:cNvSpPr/>
          <p:nvPr/>
        </p:nvSpPr>
        <p:spPr>
          <a:xfrm>
            <a:off x="12550730" y="4096009"/>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6" name="Shape 2586"/>
          <p:cNvSpPr/>
          <p:nvPr/>
        </p:nvSpPr>
        <p:spPr>
          <a:xfrm>
            <a:off x="13617252" y="4096009"/>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7" name="Shape 2587"/>
          <p:cNvSpPr/>
          <p:nvPr/>
        </p:nvSpPr>
        <p:spPr>
          <a:xfrm>
            <a:off x="14632988" y="409600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8" name="Shape 2588"/>
          <p:cNvSpPr/>
          <p:nvPr/>
        </p:nvSpPr>
        <p:spPr>
          <a:xfrm>
            <a:off x="15699510" y="4121401"/>
            <a:ext cx="558655" cy="50788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9" name="Shape 2589"/>
          <p:cNvSpPr/>
          <p:nvPr/>
        </p:nvSpPr>
        <p:spPr>
          <a:xfrm>
            <a:off x="16766032" y="4121401"/>
            <a:ext cx="558655" cy="507888"/>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0" name="Shape 2590"/>
          <p:cNvSpPr/>
          <p:nvPr/>
        </p:nvSpPr>
        <p:spPr>
          <a:xfrm>
            <a:off x="17832555" y="409600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1" name="Shape 2591"/>
          <p:cNvSpPr/>
          <p:nvPr/>
        </p:nvSpPr>
        <p:spPr>
          <a:xfrm>
            <a:off x="18899077" y="409600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2" name="Shape 2592"/>
          <p:cNvSpPr/>
          <p:nvPr/>
        </p:nvSpPr>
        <p:spPr>
          <a:xfrm>
            <a:off x="19965599" y="409600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3" name="Shape 2593"/>
          <p:cNvSpPr/>
          <p:nvPr/>
        </p:nvSpPr>
        <p:spPr>
          <a:xfrm>
            <a:off x="21032121" y="409600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4" name="Shape 2594"/>
          <p:cNvSpPr/>
          <p:nvPr/>
        </p:nvSpPr>
        <p:spPr>
          <a:xfrm>
            <a:off x="22098643" y="4146795"/>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5" name="Shape 2595"/>
          <p:cNvSpPr/>
          <p:nvPr/>
        </p:nvSpPr>
        <p:spPr>
          <a:xfrm>
            <a:off x="12499944" y="5187924"/>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6" name="Shape 2596"/>
          <p:cNvSpPr/>
          <p:nvPr/>
        </p:nvSpPr>
        <p:spPr>
          <a:xfrm>
            <a:off x="13566466" y="5238711"/>
            <a:ext cx="558655" cy="406295"/>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7" name="Shape 2597"/>
          <p:cNvSpPr/>
          <p:nvPr/>
        </p:nvSpPr>
        <p:spPr>
          <a:xfrm>
            <a:off x="14632988" y="5213318"/>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8" name="Shape 2598"/>
          <p:cNvSpPr/>
          <p:nvPr/>
        </p:nvSpPr>
        <p:spPr>
          <a:xfrm>
            <a:off x="15699510" y="5213318"/>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9" name="Shape 2599"/>
          <p:cNvSpPr/>
          <p:nvPr/>
        </p:nvSpPr>
        <p:spPr>
          <a:xfrm>
            <a:off x="16766032" y="516253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0" name="Shape 2600"/>
          <p:cNvSpPr/>
          <p:nvPr/>
        </p:nvSpPr>
        <p:spPr>
          <a:xfrm>
            <a:off x="17832555" y="516253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1" name="Shape 2601"/>
          <p:cNvSpPr/>
          <p:nvPr/>
        </p:nvSpPr>
        <p:spPr>
          <a:xfrm>
            <a:off x="18899077" y="516253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2" name="Shape 2602"/>
          <p:cNvSpPr/>
          <p:nvPr/>
        </p:nvSpPr>
        <p:spPr>
          <a:xfrm>
            <a:off x="19965599" y="5213318"/>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3" name="Shape 2603"/>
          <p:cNvSpPr/>
          <p:nvPr/>
        </p:nvSpPr>
        <p:spPr>
          <a:xfrm>
            <a:off x="21032121" y="5187924"/>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4" name="Shape 2604"/>
          <p:cNvSpPr/>
          <p:nvPr/>
        </p:nvSpPr>
        <p:spPr>
          <a:xfrm>
            <a:off x="22098643" y="5213318"/>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5" name="Shape 2605"/>
          <p:cNvSpPr/>
          <p:nvPr/>
        </p:nvSpPr>
        <p:spPr>
          <a:xfrm>
            <a:off x="12499943" y="6229053"/>
            <a:ext cx="558920" cy="558905"/>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6" name="Shape 2606"/>
          <p:cNvSpPr/>
          <p:nvPr/>
        </p:nvSpPr>
        <p:spPr>
          <a:xfrm>
            <a:off x="13566466" y="6229053"/>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7" name="Shape 2607"/>
          <p:cNvSpPr/>
          <p:nvPr/>
        </p:nvSpPr>
        <p:spPr>
          <a:xfrm>
            <a:off x="14632988" y="6279839"/>
            <a:ext cx="558655" cy="457063"/>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8" name="Shape 2608"/>
          <p:cNvSpPr/>
          <p:nvPr/>
        </p:nvSpPr>
        <p:spPr>
          <a:xfrm>
            <a:off x="15699510" y="6279840"/>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9" name="Shape 2609"/>
          <p:cNvSpPr/>
          <p:nvPr/>
        </p:nvSpPr>
        <p:spPr>
          <a:xfrm>
            <a:off x="16766032" y="6279840"/>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0" name="Shape 2610"/>
          <p:cNvSpPr/>
          <p:nvPr/>
        </p:nvSpPr>
        <p:spPr>
          <a:xfrm>
            <a:off x="17832555" y="6279839"/>
            <a:ext cx="558655" cy="457069"/>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1" name="Shape 2611"/>
          <p:cNvSpPr/>
          <p:nvPr/>
        </p:nvSpPr>
        <p:spPr>
          <a:xfrm>
            <a:off x="18899077" y="6254446"/>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2" name="Shape 2612"/>
          <p:cNvSpPr/>
          <p:nvPr/>
        </p:nvSpPr>
        <p:spPr>
          <a:xfrm>
            <a:off x="19965599" y="6279839"/>
            <a:ext cx="558655" cy="457063"/>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3" name="Shape 2613"/>
          <p:cNvSpPr/>
          <p:nvPr/>
        </p:nvSpPr>
        <p:spPr>
          <a:xfrm>
            <a:off x="21032121" y="6229053"/>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4" name="Shape 2614"/>
          <p:cNvSpPr/>
          <p:nvPr/>
        </p:nvSpPr>
        <p:spPr>
          <a:xfrm>
            <a:off x="22098643" y="6229053"/>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5" name="Shape 2615"/>
          <p:cNvSpPr/>
          <p:nvPr/>
        </p:nvSpPr>
        <p:spPr>
          <a:xfrm>
            <a:off x="12499944" y="729557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6" name="Shape 2616"/>
          <p:cNvSpPr/>
          <p:nvPr/>
        </p:nvSpPr>
        <p:spPr>
          <a:xfrm>
            <a:off x="13566466" y="7320968"/>
            <a:ext cx="558655" cy="50799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7" name="Shape 2617"/>
          <p:cNvSpPr/>
          <p:nvPr/>
        </p:nvSpPr>
        <p:spPr>
          <a:xfrm>
            <a:off x="14632988" y="7346362"/>
            <a:ext cx="558655" cy="45713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8" name="Shape 2618"/>
          <p:cNvSpPr/>
          <p:nvPr/>
        </p:nvSpPr>
        <p:spPr>
          <a:xfrm>
            <a:off x="15699510" y="7295576"/>
            <a:ext cx="558602" cy="558681"/>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9" name="Shape 2619"/>
          <p:cNvSpPr/>
          <p:nvPr/>
        </p:nvSpPr>
        <p:spPr>
          <a:xfrm>
            <a:off x="16766032" y="7295576"/>
            <a:ext cx="558655" cy="558651"/>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0" name="Shape 2620"/>
          <p:cNvSpPr/>
          <p:nvPr/>
        </p:nvSpPr>
        <p:spPr>
          <a:xfrm>
            <a:off x="17832555" y="7320968"/>
            <a:ext cx="558655" cy="508061"/>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1" name="Shape 2621"/>
          <p:cNvSpPr/>
          <p:nvPr/>
        </p:nvSpPr>
        <p:spPr>
          <a:xfrm>
            <a:off x="18899077" y="7397149"/>
            <a:ext cx="558655" cy="355508"/>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2" name="Shape 2622"/>
          <p:cNvSpPr/>
          <p:nvPr/>
        </p:nvSpPr>
        <p:spPr>
          <a:xfrm>
            <a:off x="19965599" y="729557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3" name="Shape 2623"/>
          <p:cNvSpPr/>
          <p:nvPr/>
        </p:nvSpPr>
        <p:spPr>
          <a:xfrm>
            <a:off x="21032121" y="729557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4" name="Shape 2624"/>
          <p:cNvSpPr/>
          <p:nvPr/>
        </p:nvSpPr>
        <p:spPr>
          <a:xfrm>
            <a:off x="22098643" y="729557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5" name="Shape 2625"/>
          <p:cNvSpPr/>
          <p:nvPr/>
        </p:nvSpPr>
        <p:spPr>
          <a:xfrm>
            <a:off x="12499944" y="8412884"/>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6" name="Shape 2626"/>
          <p:cNvSpPr/>
          <p:nvPr/>
        </p:nvSpPr>
        <p:spPr>
          <a:xfrm>
            <a:off x="13617252" y="8362098"/>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7" name="Shape 2627"/>
          <p:cNvSpPr/>
          <p:nvPr/>
        </p:nvSpPr>
        <p:spPr>
          <a:xfrm>
            <a:off x="14721865" y="8362098"/>
            <a:ext cx="380902" cy="558655"/>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8" name="Shape 2628"/>
          <p:cNvSpPr/>
          <p:nvPr/>
        </p:nvSpPr>
        <p:spPr>
          <a:xfrm>
            <a:off x="15699510" y="836209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9" name="Shape 2629"/>
          <p:cNvSpPr/>
          <p:nvPr/>
        </p:nvSpPr>
        <p:spPr>
          <a:xfrm>
            <a:off x="16766032" y="8362098"/>
            <a:ext cx="558810" cy="55865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30" name="Shape 2630"/>
          <p:cNvSpPr/>
          <p:nvPr/>
        </p:nvSpPr>
        <p:spPr>
          <a:xfrm>
            <a:off x="17959521" y="8362098"/>
            <a:ext cx="304735" cy="558655"/>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31" name="Shape 2631"/>
          <p:cNvSpPr/>
          <p:nvPr/>
        </p:nvSpPr>
        <p:spPr>
          <a:xfrm>
            <a:off x="18899077" y="8412884"/>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32" name="Shape 2632"/>
          <p:cNvSpPr/>
          <p:nvPr/>
        </p:nvSpPr>
        <p:spPr>
          <a:xfrm>
            <a:off x="20016386" y="8362098"/>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33" name="Shape 2633"/>
          <p:cNvSpPr/>
          <p:nvPr/>
        </p:nvSpPr>
        <p:spPr>
          <a:xfrm>
            <a:off x="21032121" y="836209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34" name="Shape 2634"/>
          <p:cNvSpPr/>
          <p:nvPr/>
        </p:nvSpPr>
        <p:spPr>
          <a:xfrm>
            <a:off x="22098643" y="836209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1" name="Shape 2707"/>
          <p:cNvSpPr/>
          <p:nvPr/>
        </p:nvSpPr>
        <p:spPr>
          <a:xfrm>
            <a:off x="11183131" y="2641000"/>
            <a:ext cx="2055991" cy="630922"/>
          </a:xfrm>
          <a:prstGeom prst="rect">
            <a:avLst/>
          </a:prstGeom>
          <a:noFill/>
          <a:ln w="12700">
            <a:miter lim="400000"/>
          </a:ln>
          <a:extLst>
            <a:ext uri="{C572A759-6A51-4108-AA02-DFA0A04FC94B}">
              <ma14:wrappingTextBoxFlag xmlns="" xmlns:ma14="http://schemas.microsoft.com/office/mac/drawingml/2011/main" val="1"/>
            </a:ext>
          </a:extLst>
        </p:spPr>
        <p:txBody>
          <a:bodyPr wrap="none" lIns="38090" tIns="38090" rIns="38090" bIns="38090" anchor="ctr">
            <a:spAutoFit/>
          </a:bodyPr>
          <a:lstStyle>
            <a:lvl1pPr algn="l">
              <a:defRPr sz="3000" b="1" cap="none" spc="-90">
                <a:solidFill>
                  <a:srgbClr val="1C1D21"/>
                </a:solidFill>
                <a:latin typeface="+mj-lt"/>
                <a:ea typeface="+mj-ea"/>
                <a:cs typeface="+mj-cs"/>
                <a:sym typeface="Karla"/>
              </a:defRPr>
            </a:lvl1pPr>
          </a:lstStyle>
          <a:p>
            <a:pPr algn="ctr"/>
            <a:r>
              <a:rPr lang="en-US" sz="3600" b="0" dirty="0">
                <a:solidFill>
                  <a:schemeClr val="tx1"/>
                </a:solidFill>
                <a:latin typeface="Lato Regular" charset="0"/>
              </a:rPr>
              <a:t>GENERAL</a:t>
            </a:r>
            <a:endParaRPr sz="3600" b="0" dirty="0">
              <a:solidFill>
                <a:schemeClr val="tx1"/>
              </a:solidFill>
              <a:latin typeface="Lato Regular" charset="0"/>
            </a:endParaRPr>
          </a:p>
        </p:txBody>
      </p:sp>
    </p:spTree>
    <p:extLst>
      <p:ext uri="{BB962C8B-B14F-4D97-AF65-F5344CB8AC3E}">
        <p14:creationId xmlns:p14="http://schemas.microsoft.com/office/powerpoint/2010/main" val="586235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3" name="Picture 13" descr="C:\Users\corstian\AppData\Local\Packages\Microsoft.Office.OneNote_8wekyb3d8bbwe\TempState\msohtmlclip\clip_image001.png">
            <a:extLst>
              <a:ext uri="{FF2B5EF4-FFF2-40B4-BE49-F238E27FC236}">
                <a16:creationId xmlns:a16="http://schemas.microsoft.com/office/drawing/2014/main" id="{C7854399-2188-48EB-8AD2-49E4D8CAD61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22901" y="643466"/>
            <a:ext cx="12429067" cy="9916809"/>
          </a:xfrm>
          <a:prstGeom prst="rect">
            <a:avLst/>
          </a:prstGeom>
          <a:noFill/>
          <a:extLst>
            <a:ext uri="{909E8E84-426E-40DD-AFC4-6F175D3DCCD1}">
              <a14:hiddenFill xmlns:a14="http://schemas.microsoft.com/office/drawing/2010/main">
                <a:solidFill>
                  <a:srgbClr val="FFFFFF"/>
                </a:solidFill>
              </a14:hiddenFill>
            </a:ext>
          </a:extLst>
        </p:spPr>
      </p:pic>
      <p:pic>
        <p:nvPicPr>
          <p:cNvPr id="10255" name="Picture 15" descr="C:\Users\corstian\AppData\Local\Packages\Microsoft.Office.OneNote_8wekyb3d8bbwe\TempState\msohtmlclip\clip_image002.png">
            <a:extLst>
              <a:ext uri="{FF2B5EF4-FFF2-40B4-BE49-F238E27FC236}">
                <a16:creationId xmlns:a16="http://schemas.microsoft.com/office/drawing/2014/main" id="{76518A29-8A4A-4FF4-A759-C05D3D9ACAB8}"/>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422900" y="10560275"/>
            <a:ext cx="12429067" cy="2694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925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24377650"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281A269-52EA-284B-9B34-526E141E2639}"/>
              </a:ext>
            </a:extLst>
          </p:cNvPr>
          <p:cNvGrpSpPr/>
          <p:nvPr/>
        </p:nvGrpSpPr>
        <p:grpSpPr>
          <a:xfrm>
            <a:off x="4872492" y="2637817"/>
            <a:ext cx="14632665" cy="8440366"/>
            <a:chOff x="14294896" y="2869659"/>
            <a:chExt cx="8440367" cy="8440366"/>
          </a:xfrm>
        </p:grpSpPr>
        <p:sp>
          <p:nvSpPr>
            <p:cNvPr id="7" name="Rectangle 6">
              <a:extLst>
                <a:ext uri="{FF2B5EF4-FFF2-40B4-BE49-F238E27FC236}">
                  <a16:creationId xmlns:a16="http://schemas.microsoft.com/office/drawing/2014/main" id="{B8D3C6BC-B6E8-644D-88CC-0D877B1F3F63}"/>
                </a:ext>
              </a:extLst>
            </p:cNvPr>
            <p:cNvSpPr/>
            <p:nvPr/>
          </p:nvSpPr>
          <p:spPr>
            <a:xfrm>
              <a:off x="14294896" y="2869659"/>
              <a:ext cx="8177824" cy="7976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B95D21-D339-F046-9DF6-4374460B0316}"/>
                </a:ext>
              </a:extLst>
            </p:cNvPr>
            <p:cNvSpPr/>
            <p:nvPr/>
          </p:nvSpPr>
          <p:spPr>
            <a:xfrm>
              <a:off x="14575753" y="3333344"/>
              <a:ext cx="8159510" cy="7976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FFA7E16D-BEED-ED46-87ED-0767FDD41D28}"/>
              </a:ext>
            </a:extLst>
          </p:cNvPr>
          <p:cNvGrpSpPr/>
          <p:nvPr/>
        </p:nvGrpSpPr>
        <p:grpSpPr>
          <a:xfrm>
            <a:off x="6303504" y="4021532"/>
            <a:ext cx="11770642" cy="6136620"/>
            <a:chOff x="6303504" y="3782869"/>
            <a:chExt cx="11770642" cy="6136620"/>
          </a:xfrm>
        </p:grpSpPr>
        <p:sp>
          <p:nvSpPr>
            <p:cNvPr id="10" name="TextBox 9"/>
            <p:cNvSpPr txBox="1"/>
            <p:nvPr/>
          </p:nvSpPr>
          <p:spPr>
            <a:xfrm>
              <a:off x="6303504" y="3782869"/>
              <a:ext cx="11770642" cy="4708981"/>
            </a:xfrm>
            <a:prstGeom prst="rect">
              <a:avLst/>
            </a:prstGeom>
            <a:noFill/>
          </p:spPr>
          <p:txBody>
            <a:bodyPr wrap="square" rtlCol="0">
              <a:spAutoFit/>
            </a:bodyPr>
            <a:lstStyle/>
            <a:p>
              <a:r>
                <a:rPr lang="en-US" sz="6000" b="1" dirty="0">
                  <a:solidFill>
                    <a:schemeClr val="tx2"/>
                  </a:solidFill>
                  <a:latin typeface="Lato" charset="0"/>
                  <a:ea typeface="Lato" charset="0"/>
                  <a:cs typeface="Lato" charset="0"/>
                </a:rPr>
                <a:t>“ The only way to keep on going while working myself into a burnout was to simplify the code-base at a higher rate than my cognitive decline. ”</a:t>
              </a:r>
            </a:p>
          </p:txBody>
        </p:sp>
        <p:grpSp>
          <p:nvGrpSpPr>
            <p:cNvPr id="3" name="Group 2">
              <a:extLst>
                <a:ext uri="{FF2B5EF4-FFF2-40B4-BE49-F238E27FC236}">
                  <a16:creationId xmlns:a16="http://schemas.microsoft.com/office/drawing/2014/main" id="{163B1004-A24F-8341-A72B-9BFA032CDE0A}"/>
                </a:ext>
              </a:extLst>
            </p:cNvPr>
            <p:cNvGrpSpPr/>
            <p:nvPr/>
          </p:nvGrpSpPr>
          <p:grpSpPr>
            <a:xfrm>
              <a:off x="6434132" y="9396269"/>
              <a:ext cx="6512611" cy="523220"/>
              <a:chOff x="13847940" y="9396269"/>
              <a:chExt cx="6512611" cy="523220"/>
            </a:xfrm>
          </p:grpSpPr>
          <p:sp>
            <p:nvSpPr>
              <p:cNvPr id="12" name="TextBox 11">
                <a:extLst>
                  <a:ext uri="{FF2B5EF4-FFF2-40B4-BE49-F238E27FC236}">
                    <a16:creationId xmlns:a16="http://schemas.microsoft.com/office/drawing/2014/main" id="{C49DBB28-C27B-F04B-AED5-24C0F859051A}"/>
                  </a:ext>
                </a:extLst>
              </p:cNvPr>
              <p:cNvSpPr txBox="1"/>
              <p:nvPr/>
            </p:nvSpPr>
            <p:spPr>
              <a:xfrm>
                <a:off x="14826751" y="9396269"/>
                <a:ext cx="5533800" cy="523220"/>
              </a:xfrm>
              <a:prstGeom prst="rect">
                <a:avLst/>
              </a:prstGeom>
              <a:noFill/>
            </p:spPr>
            <p:txBody>
              <a:bodyPr wrap="square" rtlCol="0">
                <a:spAutoFit/>
              </a:bodyPr>
              <a:lstStyle/>
              <a:p>
                <a:r>
                  <a:rPr lang="en-US" sz="2800" b="1" dirty="0">
                    <a:solidFill>
                      <a:schemeClr val="tx2"/>
                    </a:solidFill>
                    <a:latin typeface="Lato" charset="0"/>
                    <a:ea typeface="Lato" charset="0"/>
                    <a:cs typeface="Lato" charset="0"/>
                  </a:rPr>
                  <a:t>Me (Corstian Boerman)</a:t>
                </a:r>
              </a:p>
            </p:txBody>
          </p:sp>
          <p:sp>
            <p:nvSpPr>
              <p:cNvPr id="13" name="Rectangle 12">
                <a:extLst>
                  <a:ext uri="{FF2B5EF4-FFF2-40B4-BE49-F238E27FC236}">
                    <a16:creationId xmlns:a16="http://schemas.microsoft.com/office/drawing/2014/main" id="{9077E9BA-6121-E848-9D9D-C8896E37F071}"/>
                  </a:ext>
                </a:extLst>
              </p:cNvPr>
              <p:cNvSpPr/>
              <p:nvPr/>
            </p:nvSpPr>
            <p:spPr>
              <a:xfrm>
                <a:off x="13847940" y="9601156"/>
                <a:ext cx="695488" cy="113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latin typeface="Montserrat Light" charset="0"/>
                </a:endParaRPr>
              </a:p>
            </p:txBody>
          </p:sp>
        </p:grpSp>
      </p:grpSp>
    </p:spTree>
    <p:extLst>
      <p:ext uri="{BB962C8B-B14F-4D97-AF65-F5344CB8AC3E}">
        <p14:creationId xmlns:p14="http://schemas.microsoft.com/office/powerpoint/2010/main" val="3819855388"/>
      </p:ext>
    </p:extLst>
  </p:cSld>
  <p:clrMapOvr>
    <a:masterClrMapping/>
  </p:clrMapOvr>
</p:sld>
</file>

<file path=ppt/theme/theme1.xml><?xml version="1.0" encoding="utf-8"?>
<a:theme xmlns:a="http://schemas.openxmlformats.org/drawingml/2006/main" name="Office Theme">
  <a:themeElements>
    <a:clrScheme name="Custom 18 1">
      <a:dk1>
        <a:srgbClr val="000000"/>
      </a:dk1>
      <a:lt1>
        <a:srgbClr val="FFFFFF"/>
      </a:lt1>
      <a:dk2>
        <a:srgbClr val="323232"/>
      </a:dk2>
      <a:lt2>
        <a:srgbClr val="FEFFFE"/>
      </a:lt2>
      <a:accent1>
        <a:srgbClr val="145DE8"/>
      </a:accent1>
      <a:accent2>
        <a:srgbClr val="1837D1"/>
      </a:accent2>
      <a:accent3>
        <a:srgbClr val="1758D1"/>
      </a:accent3>
      <a:accent4>
        <a:srgbClr val="406E9D"/>
      </a:accent4>
      <a:accent5>
        <a:srgbClr val="22314D"/>
      </a:accent5>
      <a:accent6>
        <a:srgbClr val="C19859"/>
      </a:accent6>
      <a:hlink>
        <a:srgbClr val="6B9F25"/>
      </a:hlink>
      <a:folHlink>
        <a:srgbClr val="B26B0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50726</TotalTime>
  <Words>3625</Words>
  <Application>Microsoft Office PowerPoint</Application>
  <PresentationFormat>Custom</PresentationFormat>
  <Paragraphs>408</Paragraphs>
  <Slides>73</Slides>
  <Notes>58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Calibri</vt:lpstr>
      <vt:lpstr>Calibri Light</vt:lpstr>
      <vt:lpstr>Gill Sans</vt:lpstr>
      <vt:lpstr>Lato</vt:lpstr>
      <vt:lpstr>Lato Black</vt:lpstr>
      <vt:lpstr>Lato Regular</vt:lpstr>
      <vt:lpstr>Montserrat Light</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subject/>
  <dc:creator/>
  <cp:keywords/>
  <dc:description/>
  <cp:lastModifiedBy>Corstian Boerman</cp:lastModifiedBy>
  <cp:revision>9355</cp:revision>
  <dcterms:created xsi:type="dcterms:W3CDTF">2014-11-12T21:47:38Z</dcterms:created>
  <dcterms:modified xsi:type="dcterms:W3CDTF">2019-06-27T08:48:30Z</dcterms:modified>
  <cp:category/>
</cp:coreProperties>
</file>